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03" r:id="rId3"/>
    <p:sldId id="304" r:id="rId4"/>
    <p:sldId id="305" r:id="rId5"/>
    <p:sldId id="306" r:id="rId6"/>
    <p:sldId id="307" r:id="rId7"/>
    <p:sldId id="308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79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00FF"/>
    <a:srgbClr val="6600CC"/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34"/>
    <p:restoredTop sz="94651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A27D4-102B-4633-880A-7F3CF3F868D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F7678-F340-4002-80AA-C86B4465DDB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E8D0-C195-41DD-82FF-BA2834D0D3D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F1F2B-685D-438F-BF07-D2D7F8850BE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7AAAF-55B3-4810-8B74-158F1D9C715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CF08-C68B-41C4-A041-34EDCDCB768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C24BA-35F5-4042-A51C-828B38EB15E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E19A0-723B-4AE3-823C-ACE64CEAD48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40D4E-E745-4CB1-948D-6EEEAD377DC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557E0-B924-48DD-82B8-FEF50206A8C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D2862-B12E-4432-B5B5-807FFBE4EEB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CF33E-F097-49A1-85A9-4C129B1A8C6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43CF-E3D3-4B74-9687-889F8F0A7BA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23332F-39D1-4E08-87B6-15E6294502B1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GIF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6" name="Picture 5125" descr="700ab4da36ba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 Box 5122"/>
          <p:cNvSpPr txBox="1"/>
          <p:nvPr/>
        </p:nvSpPr>
        <p:spPr>
          <a:xfrm>
            <a:off x="771525" y="609600"/>
            <a:ext cx="730567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en-US"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21</a:t>
            </a:r>
            <a:endParaRPr sz="3200" b="1">
              <a:solidFill>
                <a:schemeClr val="accent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sz="3200" b="1" u="sng" err="1">
                <a:solidFill>
                  <a:schemeClr val="accent2"/>
                </a:solidFill>
                <a:latin typeface="VNI-Helve" pitchFamily="2" charset="0"/>
                <a:ea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sz="3200" b="1" u="sng">
                <a:solidFill>
                  <a:schemeClr val="accent2"/>
                </a:solidFill>
                <a:latin typeface="VNI-Helve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u="sng" err="1">
                <a:solidFill>
                  <a:schemeClr val="accent2"/>
                </a:solidFill>
                <a:latin typeface="VNI-Helve" pitchFamily="2" charset="0"/>
                <a:ea typeface="Arial" panose="020B0604020202020204" pitchFamily="34" charset="0"/>
                <a:cs typeface="Arial" panose="020B0604020202020204" pitchFamily="34" charset="0"/>
              </a:rPr>
              <a:t>hoïc</a:t>
            </a:r>
            <a:r>
              <a:rPr sz="3200" u="sng">
                <a:solidFill>
                  <a:schemeClr val="accent2"/>
                </a:solidFill>
                <a:latin typeface="VNI-Helve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sz="3200" u="sng">
              <a:solidFill>
                <a:schemeClr val="accent2"/>
              </a:solidFill>
              <a:latin typeface="VNI-Helve" pitchFamily="2" charset="0"/>
              <a:ea typeface="Arial" panose="020B0604020202020204" pitchFamily="34" charset="0"/>
            </a:endParaRPr>
          </a:p>
        </p:txBody>
      </p:sp>
      <p:sp>
        <p:nvSpPr>
          <p:cNvPr id="5124" name="Rectangles 5123"/>
          <p:cNvSpPr/>
          <p:nvPr/>
        </p:nvSpPr>
        <p:spPr>
          <a:xfrm>
            <a:off x="1219200" y="2057400"/>
            <a:ext cx="70104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gradFill rotWithShape="0">
                  <a:gsLst>
                    <a:gs pos="0">
                      <a:srgbClr val="000082">
                        <a:alpha val="100000"/>
                      </a:srgbClr>
                    </a:gs>
                    <a:gs pos="15000">
                      <a:srgbClr val="66008F">
                        <a:alpha val="100000"/>
                      </a:srgbClr>
                    </a:gs>
                    <a:gs pos="32500">
                      <a:srgbClr val="BA0066">
                        <a:alpha val="100000"/>
                      </a:srgbClr>
                    </a:gs>
                    <a:gs pos="45000">
                      <a:srgbClr val="FF0000">
                        <a:alpha val="100000"/>
                      </a:srgbClr>
                    </a:gs>
                    <a:gs pos="50000">
                      <a:srgbClr val="FF8200">
                        <a:alpha val="100000"/>
                      </a:srgbClr>
                    </a:gs>
                    <a:gs pos="55000">
                      <a:srgbClr val="FF0000">
                        <a:alpha val="100000"/>
                      </a:srgbClr>
                    </a:gs>
                    <a:gs pos="67500">
                      <a:srgbClr val="BA0066">
                        <a:alpha val="100000"/>
                      </a:srgbClr>
                    </a:gs>
                    <a:gs pos="85000">
                      <a:srgbClr val="66008F">
                        <a:alpha val="100000"/>
                      </a:srgbClr>
                    </a:gs>
                    <a:gs pos="100000">
                      <a:srgbClr val="000082">
                        <a:alpha val="100000"/>
                      </a:srgbClr>
                    </a:gs>
                  </a:gsLst>
                  <a:lin ang="2700000" scaled="1"/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TRAO ĐỔI CHẤT Ở NGƯỜI</a:t>
            </a:r>
            <a:endParaRPr lang="en-US" sz="3600" b="1">
              <a:gradFill rotWithShape="0">
                <a:gsLst>
                  <a:gs pos="0">
                    <a:srgbClr val="000082">
                      <a:alpha val="100000"/>
                    </a:srgbClr>
                  </a:gs>
                  <a:gs pos="15000">
                    <a:srgbClr val="66008F">
                      <a:alpha val="100000"/>
                    </a:srgbClr>
                  </a:gs>
                  <a:gs pos="32500">
                    <a:srgbClr val="BA0066">
                      <a:alpha val="100000"/>
                    </a:srgbClr>
                  </a:gs>
                  <a:gs pos="45000">
                    <a:srgbClr val="FF0000">
                      <a:alpha val="100000"/>
                    </a:srgbClr>
                  </a:gs>
                  <a:gs pos="50000">
                    <a:srgbClr val="FF8200">
                      <a:alpha val="100000"/>
                    </a:srgbClr>
                  </a:gs>
                  <a:gs pos="55000">
                    <a:srgbClr val="FF0000">
                      <a:alpha val="100000"/>
                    </a:srgbClr>
                  </a:gs>
                  <a:gs pos="67500">
                    <a:srgbClr val="BA0066">
                      <a:alpha val="100000"/>
                    </a:srgbClr>
                  </a:gs>
                  <a:gs pos="85000">
                    <a:srgbClr val="66008F">
                      <a:alpha val="100000"/>
                    </a:srgbClr>
                  </a:gs>
                  <a:gs pos="100000">
                    <a:srgbClr val="000082">
                      <a:alpha val="100000"/>
                    </a:srgbClr>
                  </a:gs>
                </a:gsLst>
                <a:lin ang="2700000" scaled="1"/>
                <a:tileRect/>
              </a:gra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z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3657600" y="685800"/>
            <a:ext cx="2286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Môn Khoa học</a:t>
            </a: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676400" y="1146175"/>
            <a:ext cx="6477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Bài: </a:t>
            </a:r>
            <a:r>
              <a:rPr lang="en-US" sz="2400" b="1">
                <a:solidFill>
                  <a:srgbClr val="FF0000"/>
                </a:solidFill>
              </a:rPr>
              <a:t>TRAO ĐỔI CHẤT Ở NGƯỜI</a:t>
            </a:r>
            <a:r>
              <a:rPr lang="en-US" sz="2400">
                <a:solidFill>
                  <a:srgbClr val="FF0000"/>
                </a:solidFill>
              </a:rPr>
              <a:t> ( Tiếp theo )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8199" name="Picture 7" descr="9A052A0B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3000" y="1600200"/>
            <a:ext cx="22463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90600" y="5483225"/>
            <a:ext cx="266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66"/>
                </a:solidFill>
              </a:rPr>
              <a:t>Cơ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quan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tiêu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hóa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886200" y="1905000"/>
            <a:ext cx="457200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C00000"/>
                </a:solidFill>
              </a:rPr>
              <a:t>Chức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năng</a:t>
            </a:r>
            <a:r>
              <a:rPr lang="en-US" sz="2400" dirty="0">
                <a:solidFill>
                  <a:srgbClr val="C00000"/>
                </a:solidFill>
              </a:rPr>
              <a:t>: </a:t>
            </a:r>
            <a:r>
              <a:rPr lang="en-US" sz="2400" dirty="0" err="1">
                <a:solidFill>
                  <a:schemeClr val="hlink"/>
                </a:solidFill>
              </a:rPr>
              <a:t>Biến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đổi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thức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ăn</a:t>
            </a:r>
            <a:r>
              <a:rPr lang="en-US" sz="2400" dirty="0">
                <a:solidFill>
                  <a:schemeClr val="hlink"/>
                </a:solidFill>
              </a:rPr>
              <a:t>, </a:t>
            </a:r>
            <a:r>
              <a:rPr lang="en-US" sz="2400" dirty="0" err="1">
                <a:solidFill>
                  <a:schemeClr val="hlink"/>
                </a:solidFill>
              </a:rPr>
              <a:t>nước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uống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thành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các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chất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dinh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dưỡng</a:t>
            </a:r>
            <a:r>
              <a:rPr lang="en-US" sz="2400" dirty="0">
                <a:solidFill>
                  <a:schemeClr val="hlink"/>
                </a:solidFill>
              </a:rPr>
              <a:t>, </a:t>
            </a:r>
            <a:r>
              <a:rPr lang="en-US" sz="2400" dirty="0" err="1">
                <a:solidFill>
                  <a:schemeClr val="hlink"/>
                </a:solidFill>
              </a:rPr>
              <a:t>ngấm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vào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máu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nuôi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cơ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thể</a:t>
            </a:r>
            <a:r>
              <a:rPr lang="en-US" sz="2400" dirty="0">
                <a:solidFill>
                  <a:schemeClr val="hlink"/>
                </a:solidFill>
              </a:rPr>
              <a:t>. </a:t>
            </a:r>
            <a:r>
              <a:rPr lang="en-US" sz="2400" dirty="0" err="1">
                <a:solidFill>
                  <a:schemeClr val="hlink"/>
                </a:solidFill>
              </a:rPr>
              <a:t>Thải</a:t>
            </a:r>
            <a:r>
              <a:rPr lang="en-US" sz="2400" dirty="0">
                <a:solidFill>
                  <a:schemeClr val="hlink"/>
                </a:solidFill>
              </a:rPr>
              <a:t> ra </a:t>
            </a:r>
            <a:r>
              <a:rPr lang="en-US" sz="2400" dirty="0" err="1">
                <a:solidFill>
                  <a:schemeClr val="hlink"/>
                </a:solidFill>
              </a:rPr>
              <a:t>phân</a:t>
            </a:r>
            <a:r>
              <a:rPr lang="en-US" sz="2400" dirty="0">
                <a:solidFill>
                  <a:schemeClr val="hlink"/>
                </a:solidFill>
              </a:rPr>
              <a:t>.</a:t>
            </a:r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886200" y="3657600"/>
            <a:ext cx="4191000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C00000"/>
                </a:solidFill>
              </a:rPr>
              <a:t>Dấu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hiệu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bên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ngoài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của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quá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trình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trao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đổi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chất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  <a:sym typeface="Wingdings" panose="05000000000000000000" pitchFamily="2" charset="2"/>
              </a:rPr>
              <a:t></a:t>
            </a:r>
            <a:r>
              <a:rPr lang="en-US" sz="2400" dirty="0" err="1">
                <a:solidFill>
                  <a:schemeClr val="hlink"/>
                </a:solidFill>
              </a:rPr>
              <a:t>Lấy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vào</a:t>
            </a:r>
            <a:r>
              <a:rPr lang="en-US" sz="2400" dirty="0">
                <a:solidFill>
                  <a:schemeClr val="hlink"/>
                </a:solidFill>
              </a:rPr>
              <a:t>: </a:t>
            </a:r>
            <a:r>
              <a:rPr lang="en-US" sz="2400" dirty="0" err="1">
                <a:solidFill>
                  <a:schemeClr val="hlink"/>
                </a:solidFill>
              </a:rPr>
              <a:t>thức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ăn</a:t>
            </a:r>
            <a:r>
              <a:rPr lang="en-US" sz="2400" dirty="0">
                <a:solidFill>
                  <a:schemeClr val="hlink"/>
                </a:solidFill>
              </a:rPr>
              <a:t>, </a:t>
            </a:r>
            <a:r>
              <a:rPr lang="en-US" sz="2400" dirty="0" err="1">
                <a:solidFill>
                  <a:schemeClr val="hlink"/>
                </a:solidFill>
              </a:rPr>
              <a:t>nước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uống</a:t>
            </a:r>
            <a:r>
              <a:rPr lang="en-US" sz="2400" dirty="0">
                <a:solidFill>
                  <a:schemeClr val="hlink"/>
                </a:solidFill>
              </a:rPr>
              <a:t>.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  <a:sym typeface="Wingdings" panose="05000000000000000000" pitchFamily="2" charset="2"/>
              </a:rPr>
              <a:t></a:t>
            </a:r>
            <a:r>
              <a:rPr lang="en-US" sz="2400" dirty="0" err="1">
                <a:solidFill>
                  <a:schemeClr val="hlink"/>
                </a:solidFill>
              </a:rPr>
              <a:t>Thải</a:t>
            </a:r>
            <a:r>
              <a:rPr lang="en-US" sz="2400" dirty="0">
                <a:solidFill>
                  <a:schemeClr val="hlink"/>
                </a:solidFill>
              </a:rPr>
              <a:t> ra: </a:t>
            </a:r>
            <a:r>
              <a:rPr lang="en-US" sz="2400" dirty="0" err="1">
                <a:solidFill>
                  <a:schemeClr val="hlink"/>
                </a:solidFill>
              </a:rPr>
              <a:t>phân</a:t>
            </a:r>
            <a:endParaRPr lang="en-US" sz="24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1" grpId="0"/>
      <p:bldP spid="82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3657600" y="685800"/>
            <a:ext cx="2286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Môn Khoa học</a:t>
            </a: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676400" y="1146175"/>
            <a:ext cx="6477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Bài: </a:t>
            </a:r>
            <a:r>
              <a:rPr lang="en-US" sz="2400" b="1">
                <a:solidFill>
                  <a:srgbClr val="FF0000"/>
                </a:solidFill>
              </a:rPr>
              <a:t>TRAO ĐỔI CHẤT Ở NGƯỜI</a:t>
            </a:r>
            <a:r>
              <a:rPr lang="en-US" sz="2400">
                <a:solidFill>
                  <a:srgbClr val="FF0000"/>
                </a:solidFill>
              </a:rPr>
              <a:t> ( Tiếp theo )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9223" name="Picture 7" descr="8E580B3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8200" y="1527674"/>
            <a:ext cx="2667000" cy="395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38200" y="5483225"/>
            <a:ext cx="2971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Cơ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hô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hấp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191000" y="1905000"/>
            <a:ext cx="32004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C00000"/>
                </a:solidFill>
              </a:rPr>
              <a:t>Chức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năng</a:t>
            </a:r>
            <a:r>
              <a:rPr lang="en-US" sz="2400" dirty="0">
                <a:solidFill>
                  <a:srgbClr val="C00000"/>
                </a:solidFill>
              </a:rPr>
              <a:t>: </a:t>
            </a:r>
            <a:r>
              <a:rPr lang="en-US" sz="2400" dirty="0" err="1">
                <a:solidFill>
                  <a:schemeClr val="hlink"/>
                </a:solidFill>
              </a:rPr>
              <a:t>Hấp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thu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khí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ô</a:t>
            </a:r>
            <a:r>
              <a:rPr lang="en-US" sz="2400" dirty="0">
                <a:solidFill>
                  <a:schemeClr val="hlink"/>
                </a:solidFill>
              </a:rPr>
              <a:t>-xi </a:t>
            </a:r>
            <a:r>
              <a:rPr lang="en-US" sz="2400" dirty="0" err="1">
                <a:solidFill>
                  <a:schemeClr val="hlink"/>
                </a:solidFill>
              </a:rPr>
              <a:t>và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thải</a:t>
            </a:r>
            <a:r>
              <a:rPr lang="en-US" sz="2400" dirty="0">
                <a:solidFill>
                  <a:schemeClr val="hlink"/>
                </a:solidFill>
              </a:rPr>
              <a:t> ra </a:t>
            </a:r>
            <a:r>
              <a:rPr lang="en-US" sz="2400" dirty="0" err="1">
                <a:solidFill>
                  <a:schemeClr val="hlink"/>
                </a:solidFill>
              </a:rPr>
              <a:t>khí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các-bô-níc</a:t>
            </a:r>
            <a:r>
              <a:rPr lang="en-US" sz="2400" dirty="0">
                <a:solidFill>
                  <a:schemeClr val="hlink"/>
                </a:solidFill>
              </a:rPr>
              <a:t>.</a:t>
            </a:r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4343400" y="3429000"/>
            <a:ext cx="22860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267200" y="3429000"/>
            <a:ext cx="403860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C00000"/>
                </a:solidFill>
              </a:rPr>
              <a:t>Dấu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hiệu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bên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ngoài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của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quá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trình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trao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đổi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chất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chemeClr val="hlink"/>
                </a:solidFill>
                <a:sym typeface="Wingdings" panose="05000000000000000000" pitchFamily="2" charset="2"/>
              </a:rPr>
              <a:t></a:t>
            </a:r>
            <a:r>
              <a:rPr lang="en-US" sz="2400" dirty="0" err="1">
                <a:solidFill>
                  <a:schemeClr val="hlink"/>
                </a:solidFill>
              </a:rPr>
              <a:t>Lấy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vào</a:t>
            </a:r>
            <a:r>
              <a:rPr lang="en-US" sz="2400" dirty="0">
                <a:solidFill>
                  <a:schemeClr val="hlink"/>
                </a:solidFill>
              </a:rPr>
              <a:t>: </a:t>
            </a:r>
            <a:r>
              <a:rPr lang="en-US" sz="2400" dirty="0" err="1">
                <a:solidFill>
                  <a:schemeClr val="hlink"/>
                </a:solidFill>
              </a:rPr>
              <a:t>khí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ô</a:t>
            </a:r>
            <a:r>
              <a:rPr lang="en-US" sz="2400" dirty="0">
                <a:solidFill>
                  <a:schemeClr val="hlink"/>
                </a:solidFill>
              </a:rPr>
              <a:t>-xi.</a:t>
            </a:r>
            <a:endParaRPr lang="en-US" sz="2400" dirty="0">
              <a:solidFill>
                <a:schemeClr val="hlink"/>
              </a:solidFill>
            </a:endParaRPr>
          </a:p>
          <a:p>
            <a:r>
              <a:rPr lang="en-US" sz="2400" dirty="0">
                <a:solidFill>
                  <a:schemeClr val="hlink"/>
                </a:solidFill>
                <a:sym typeface="Wingdings" panose="05000000000000000000" pitchFamily="2" charset="2"/>
              </a:rPr>
              <a:t></a:t>
            </a:r>
            <a:r>
              <a:rPr lang="en-US" sz="2400" dirty="0" err="1">
                <a:solidFill>
                  <a:schemeClr val="hlink"/>
                </a:solidFill>
              </a:rPr>
              <a:t>Thải</a:t>
            </a:r>
            <a:r>
              <a:rPr lang="en-US" sz="2400" dirty="0">
                <a:solidFill>
                  <a:schemeClr val="hlink"/>
                </a:solidFill>
              </a:rPr>
              <a:t> ra: </a:t>
            </a:r>
            <a:r>
              <a:rPr lang="en-US" sz="2400" dirty="0" err="1">
                <a:solidFill>
                  <a:schemeClr val="hlink"/>
                </a:solidFill>
              </a:rPr>
              <a:t>khí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các-bô-níc</a:t>
            </a:r>
            <a:r>
              <a:rPr lang="en-US" sz="2400" dirty="0">
                <a:solidFill>
                  <a:schemeClr val="hlink"/>
                </a:solidFill>
              </a:rPr>
              <a:t>.</a:t>
            </a:r>
            <a:endParaRPr lang="en-US" sz="24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/>
      <p:bldP spid="9227" grpId="0"/>
      <p:bldP spid="922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657600" y="685800"/>
            <a:ext cx="2819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    Môn Khoa học</a:t>
            </a: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676400" y="1146175"/>
            <a:ext cx="6477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Bài: </a:t>
            </a:r>
            <a:r>
              <a:rPr lang="en-US" sz="2400" b="1">
                <a:solidFill>
                  <a:srgbClr val="FF0000"/>
                </a:solidFill>
              </a:rPr>
              <a:t>TRAO ĐỔI CHẤT Ở NGƯỜI</a:t>
            </a:r>
            <a:r>
              <a:rPr lang="en-US" sz="2400">
                <a:solidFill>
                  <a:srgbClr val="FF0000"/>
                </a:solidFill>
              </a:rPr>
              <a:t> ( Tiếp theo )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10247" name="Picture 7" descr="4E6A00FE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19200" y="1604963"/>
            <a:ext cx="2057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85800" y="5943600"/>
            <a:ext cx="3200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Cơ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tuần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hoàn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191000" y="1905000"/>
            <a:ext cx="4343400" cy="4154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err="1">
                <a:solidFill>
                  <a:srgbClr val="C00000"/>
                </a:solidFill>
              </a:rPr>
              <a:t>Chức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năng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diễn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biến</a:t>
            </a:r>
            <a:r>
              <a:rPr lang="en-US" sz="2400" dirty="0">
                <a:solidFill>
                  <a:srgbClr val="C00000"/>
                </a:solidFill>
              </a:rPr>
              <a:t>: </a:t>
            </a:r>
            <a:r>
              <a:rPr lang="en-US" sz="2400" dirty="0" err="1">
                <a:solidFill>
                  <a:schemeClr val="hlink"/>
                </a:solidFill>
              </a:rPr>
              <a:t>Khí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ô</a:t>
            </a:r>
            <a:r>
              <a:rPr lang="en-US" sz="2400" dirty="0">
                <a:solidFill>
                  <a:schemeClr val="hlink"/>
                </a:solidFill>
              </a:rPr>
              <a:t>-xi </a:t>
            </a:r>
            <a:r>
              <a:rPr lang="en-US" sz="2400" dirty="0" err="1">
                <a:solidFill>
                  <a:schemeClr val="hlink"/>
                </a:solidFill>
              </a:rPr>
              <a:t>được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ngấm</a:t>
            </a:r>
            <a:r>
              <a:rPr lang="en-US" sz="2400" dirty="0">
                <a:solidFill>
                  <a:schemeClr val="hlink"/>
                </a:solidFill>
              </a:rPr>
              <a:t> qua </a:t>
            </a:r>
            <a:r>
              <a:rPr lang="en-US" sz="2400" dirty="0" err="1">
                <a:solidFill>
                  <a:schemeClr val="hlink"/>
                </a:solidFill>
              </a:rPr>
              <a:t>mao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mạch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phổi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vào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máu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và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theo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vòng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tuần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hoàn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lớn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nuôi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tất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cả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các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cơ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quan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trong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cơ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thể</a:t>
            </a:r>
            <a:r>
              <a:rPr lang="en-US" sz="2400" dirty="0">
                <a:solidFill>
                  <a:schemeClr val="hlink"/>
                </a:solidFill>
              </a:rPr>
              <a:t>. </a:t>
            </a:r>
            <a:r>
              <a:rPr lang="en-US" sz="2400" dirty="0" err="1">
                <a:solidFill>
                  <a:schemeClr val="hlink"/>
                </a:solidFill>
              </a:rPr>
              <a:t>Các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cơ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quan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trong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cơ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thể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sử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dụng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ô</a:t>
            </a:r>
            <a:r>
              <a:rPr lang="en-US" sz="2400" dirty="0">
                <a:solidFill>
                  <a:schemeClr val="hlink"/>
                </a:solidFill>
              </a:rPr>
              <a:t>-xi </a:t>
            </a:r>
            <a:r>
              <a:rPr lang="en-US" sz="2400" dirty="0" err="1">
                <a:solidFill>
                  <a:schemeClr val="hlink"/>
                </a:solidFill>
              </a:rPr>
              <a:t>và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thải</a:t>
            </a:r>
            <a:r>
              <a:rPr lang="en-US" sz="2400" dirty="0">
                <a:solidFill>
                  <a:schemeClr val="hlink"/>
                </a:solidFill>
              </a:rPr>
              <a:t> ra </a:t>
            </a:r>
            <a:r>
              <a:rPr lang="en-US" sz="2400" dirty="0" err="1">
                <a:solidFill>
                  <a:schemeClr val="hlink"/>
                </a:solidFill>
              </a:rPr>
              <a:t>khí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các-bô-níc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ngấm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vào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máu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và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theo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vòng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tuần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hoàn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nhỏ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đến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phổi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để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thải</a:t>
            </a:r>
            <a:r>
              <a:rPr lang="en-US" sz="2400" dirty="0">
                <a:solidFill>
                  <a:schemeClr val="hlink"/>
                </a:solidFill>
              </a:rPr>
              <a:t> ra </a:t>
            </a:r>
            <a:r>
              <a:rPr lang="en-US" sz="2400" dirty="0" err="1">
                <a:solidFill>
                  <a:schemeClr val="hlink"/>
                </a:solidFill>
              </a:rPr>
              <a:t>khí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các-bô-níc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và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hấp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thu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ô</a:t>
            </a:r>
            <a:r>
              <a:rPr lang="en-US" sz="2400" dirty="0">
                <a:solidFill>
                  <a:schemeClr val="hlink"/>
                </a:solidFill>
              </a:rPr>
              <a:t>-xi.</a:t>
            </a:r>
            <a:endParaRPr lang="en-US" sz="24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3657600" y="685800"/>
            <a:ext cx="2819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    Môn Khoa học</a:t>
            </a: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676400" y="1146175"/>
            <a:ext cx="6477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Bài: </a:t>
            </a:r>
            <a:r>
              <a:rPr lang="en-US" sz="2400" b="1">
                <a:solidFill>
                  <a:srgbClr val="FF0000"/>
                </a:solidFill>
              </a:rPr>
              <a:t>TRAO ĐỔI CHẤT Ở NGƯỜI</a:t>
            </a:r>
            <a:r>
              <a:rPr lang="en-US" sz="2400">
                <a:solidFill>
                  <a:srgbClr val="FF0000"/>
                </a:solidFill>
              </a:rPr>
              <a:t> ( Tiếp theo )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11271" name="Picture 7" descr="7712093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14400" y="1524000"/>
            <a:ext cx="23352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17616" y="5949538"/>
            <a:ext cx="3886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Cơ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bài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nước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tiểu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191000" y="1905000"/>
            <a:ext cx="41148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C00000"/>
                </a:solidFill>
              </a:rPr>
              <a:t>Chức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năng</a:t>
            </a:r>
            <a:r>
              <a:rPr lang="en-US" sz="2400" dirty="0">
                <a:solidFill>
                  <a:srgbClr val="C00000"/>
                </a:solidFill>
              </a:rPr>
              <a:t>: </a:t>
            </a:r>
            <a:r>
              <a:rPr lang="en-US" sz="2400" dirty="0" err="1">
                <a:solidFill>
                  <a:schemeClr val="hlink"/>
                </a:solidFill>
              </a:rPr>
              <a:t>Lọc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máu</a:t>
            </a:r>
            <a:r>
              <a:rPr lang="en-US" sz="2400" dirty="0">
                <a:solidFill>
                  <a:schemeClr val="hlink"/>
                </a:solidFill>
              </a:rPr>
              <a:t>, </a:t>
            </a:r>
            <a:r>
              <a:rPr lang="en-US" sz="2400" dirty="0" err="1">
                <a:solidFill>
                  <a:schemeClr val="hlink"/>
                </a:solidFill>
              </a:rPr>
              <a:t>tạo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thành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nước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tiểu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và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thải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nước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tiểu</a:t>
            </a:r>
            <a:r>
              <a:rPr lang="en-US" sz="2400" dirty="0">
                <a:solidFill>
                  <a:schemeClr val="hlink"/>
                </a:solidFill>
              </a:rPr>
              <a:t> ra </a:t>
            </a:r>
            <a:r>
              <a:rPr lang="en-US" sz="2400" dirty="0" err="1">
                <a:solidFill>
                  <a:schemeClr val="hlink"/>
                </a:solidFill>
              </a:rPr>
              <a:t>ngoài</a:t>
            </a:r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267200" y="3429000"/>
            <a:ext cx="40386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C00000"/>
                </a:solidFill>
              </a:rPr>
              <a:t>Dấu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hiệu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bên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ngoài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của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quá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trình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trao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đổi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chất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chemeClr val="hlink"/>
                </a:solidFill>
                <a:sym typeface="Wingdings" panose="05000000000000000000" pitchFamily="2" charset="2"/>
              </a:rPr>
              <a:t></a:t>
            </a:r>
            <a:r>
              <a:rPr lang="en-US" sz="2400" dirty="0" err="1">
                <a:solidFill>
                  <a:schemeClr val="hlink"/>
                </a:solidFill>
              </a:rPr>
              <a:t>Thải</a:t>
            </a:r>
            <a:r>
              <a:rPr lang="en-US" sz="2400" dirty="0">
                <a:solidFill>
                  <a:schemeClr val="hlink"/>
                </a:solidFill>
              </a:rPr>
              <a:t> ra: </a:t>
            </a:r>
            <a:r>
              <a:rPr lang="en-US" sz="2400" dirty="0" err="1">
                <a:solidFill>
                  <a:schemeClr val="hlink"/>
                </a:solidFill>
              </a:rPr>
              <a:t>nước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tiểu</a:t>
            </a:r>
            <a:r>
              <a:rPr lang="en-US" sz="2400" dirty="0">
                <a:solidFill>
                  <a:schemeClr val="hlink"/>
                </a:solidFill>
              </a:rPr>
              <a:t>.</a:t>
            </a:r>
            <a:endParaRPr lang="en-US" sz="24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3" grpId="0"/>
      <p:bldP spid="112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algn="just"/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Ngoài cơ quan bài tiết nước tiểu, các tuyến mồ hôi ở da cũng góp phần lọc máu. Các chất thừa, chất độc cũng được thải qua mồ hôi.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3657600" y="685800"/>
            <a:ext cx="2819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    Môn Khoa học</a:t>
            </a: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676400" y="1146175"/>
            <a:ext cx="6477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Bài: </a:t>
            </a:r>
            <a:r>
              <a:rPr lang="en-US" sz="2400" b="1">
                <a:solidFill>
                  <a:srgbClr val="FF0000"/>
                </a:solidFill>
              </a:rPr>
              <a:t>TRAO ĐỔI CHẤT Ở NGƯỜI</a:t>
            </a:r>
            <a:r>
              <a:rPr lang="en-US" sz="2400">
                <a:solidFill>
                  <a:srgbClr val="FF0000"/>
                </a:solidFill>
              </a:rPr>
              <a:t> ( Tiếp theo )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66800" y="1828800"/>
            <a:ext cx="29718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/>
              <a:t>Kết</a:t>
            </a:r>
            <a:r>
              <a:rPr lang="en-US" sz="2800" i="1" dirty="0"/>
              <a:t> </a:t>
            </a:r>
            <a:r>
              <a:rPr lang="en-US" sz="2800" i="1" dirty="0" err="1"/>
              <a:t>luận</a:t>
            </a:r>
            <a:r>
              <a:rPr lang="en-US" sz="2800" i="1" dirty="0"/>
              <a:t>:</a:t>
            </a:r>
            <a:endParaRPr lang="en-US" sz="2800" i="1" dirty="0"/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219200" y="228600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73152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400">
                <a:solidFill>
                  <a:srgbClr val="FF0066"/>
                </a:solidFill>
              </a:rPr>
              <a:t> Những biểu hiện bên ngoài của quá trình trao đổi chất và các cơ quan thực hiện quá trình đó là:</a:t>
            </a:r>
            <a:endParaRPr lang="en-US" sz="2400">
              <a:solidFill>
                <a:srgbClr val="FF0066"/>
              </a:solidFill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158875" y="3352800"/>
            <a:ext cx="62484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6600CC"/>
                </a:solidFill>
              </a:rPr>
              <a:t>Trao đổi khí: Do cơ quan hô hấp thực hiện: lấy khí ô-xi; thải ra khí các-bô-níc.</a:t>
            </a:r>
            <a:endParaRPr lang="en-US" sz="2400">
              <a:solidFill>
                <a:srgbClr val="6600CC"/>
              </a:solidFill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189038" y="4314825"/>
            <a:ext cx="7269162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FF"/>
                </a:solidFill>
              </a:rPr>
              <a:t>Trao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đổi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thức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ăn</a:t>
            </a:r>
            <a:r>
              <a:rPr lang="en-US" sz="2400" dirty="0">
                <a:solidFill>
                  <a:srgbClr val="0000FF"/>
                </a:solidFill>
              </a:rPr>
              <a:t>: Do </a:t>
            </a:r>
            <a:r>
              <a:rPr lang="en-US" sz="2400" dirty="0" err="1">
                <a:solidFill>
                  <a:srgbClr val="0000FF"/>
                </a:solidFill>
              </a:rPr>
              <a:t>cơ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quan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tiêu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hóa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thực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hiện</a:t>
            </a:r>
            <a:r>
              <a:rPr lang="en-US" sz="2400" dirty="0">
                <a:solidFill>
                  <a:srgbClr val="0000FF"/>
                </a:solidFill>
              </a:rPr>
              <a:t>: </a:t>
            </a:r>
            <a:r>
              <a:rPr lang="en-US" sz="2400" dirty="0" err="1">
                <a:solidFill>
                  <a:srgbClr val="0000FF"/>
                </a:solidFill>
              </a:rPr>
              <a:t>lấy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nước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và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các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thức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ăn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có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chứa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các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chất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dinh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dưỡng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cần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cơ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thể</a:t>
            </a:r>
            <a:r>
              <a:rPr lang="en-US" sz="2400" dirty="0">
                <a:solidFill>
                  <a:srgbClr val="0000FF"/>
                </a:solidFill>
              </a:rPr>
              <a:t>; </a:t>
            </a:r>
            <a:r>
              <a:rPr lang="en-US" sz="2400" dirty="0" err="1">
                <a:solidFill>
                  <a:srgbClr val="0000FF"/>
                </a:solidFill>
              </a:rPr>
              <a:t>thải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chất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cặn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bã</a:t>
            </a:r>
            <a:r>
              <a:rPr lang="en-US" sz="2400" dirty="0">
                <a:solidFill>
                  <a:srgbClr val="0000FF"/>
                </a:solidFill>
              </a:rPr>
              <a:t> (</a:t>
            </a:r>
            <a:r>
              <a:rPr lang="en-US" sz="2400" dirty="0" err="1">
                <a:solidFill>
                  <a:srgbClr val="0000FF"/>
                </a:solidFill>
              </a:rPr>
              <a:t>phân</a:t>
            </a:r>
            <a:r>
              <a:rPr lang="en-US" sz="2400" dirty="0">
                <a:solidFill>
                  <a:srgbClr val="0000FF"/>
                </a:solidFill>
              </a:rPr>
              <a:t>).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7" grpId="0"/>
      <p:bldP spid="12298" grpId="0"/>
      <p:bldP spid="122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3657600" y="685800"/>
            <a:ext cx="2819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    Môn Khoa học</a:t>
            </a: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1676400" y="1146175"/>
            <a:ext cx="6477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Bài: </a:t>
            </a:r>
            <a:r>
              <a:rPr lang="en-US" sz="2400" b="1">
                <a:solidFill>
                  <a:srgbClr val="FF0000"/>
                </a:solidFill>
              </a:rPr>
              <a:t>TRAO ĐỔI CHẤT Ở NGƯỜI</a:t>
            </a:r>
            <a:r>
              <a:rPr lang="en-US" sz="2400">
                <a:solidFill>
                  <a:srgbClr val="FF0000"/>
                </a:solidFill>
              </a:rPr>
              <a:t> ( Tiếp theo )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66800" y="1828800"/>
            <a:ext cx="1828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/>
              <a:t>Kết luận:</a:t>
            </a:r>
            <a:endParaRPr lang="en-US" sz="2800" i="1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914400" y="2590800"/>
            <a:ext cx="7391400" cy="2678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hlink"/>
                </a:solidFill>
              </a:rPr>
              <a:t>Nhờ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có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cơ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quan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tuần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hoàn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mà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máu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đem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các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chất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dinh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dưỡng</a:t>
            </a:r>
            <a:r>
              <a:rPr lang="en-US" sz="2400" dirty="0">
                <a:solidFill>
                  <a:schemeClr val="hlink"/>
                </a:solidFill>
              </a:rPr>
              <a:t> ( </a:t>
            </a:r>
            <a:r>
              <a:rPr lang="en-US" sz="2400" dirty="0" err="1">
                <a:solidFill>
                  <a:schemeClr val="hlink"/>
                </a:solidFill>
              </a:rPr>
              <a:t>hấp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thụ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được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từ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cơ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quan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tiêu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hóa</a:t>
            </a:r>
            <a:r>
              <a:rPr lang="en-US" sz="2400" dirty="0">
                <a:solidFill>
                  <a:schemeClr val="hlink"/>
                </a:solidFill>
              </a:rPr>
              <a:t> ) </a:t>
            </a:r>
            <a:r>
              <a:rPr lang="en-US" sz="2400" dirty="0" err="1">
                <a:solidFill>
                  <a:schemeClr val="hlink"/>
                </a:solidFill>
              </a:rPr>
              <a:t>và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ô</a:t>
            </a:r>
            <a:r>
              <a:rPr lang="en-US" sz="2400" dirty="0">
                <a:solidFill>
                  <a:schemeClr val="hlink"/>
                </a:solidFill>
              </a:rPr>
              <a:t>-xi ( </a:t>
            </a:r>
            <a:r>
              <a:rPr lang="en-US" sz="2400" dirty="0" err="1">
                <a:solidFill>
                  <a:schemeClr val="hlink"/>
                </a:solidFill>
              </a:rPr>
              <a:t>hấp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thụ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được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từ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phổi</a:t>
            </a:r>
            <a:r>
              <a:rPr lang="en-US" sz="2400" dirty="0">
                <a:solidFill>
                  <a:schemeClr val="hlink"/>
                </a:solidFill>
              </a:rPr>
              <a:t> ) </a:t>
            </a:r>
            <a:r>
              <a:rPr lang="en-US" sz="2400" dirty="0" err="1">
                <a:solidFill>
                  <a:schemeClr val="hlink"/>
                </a:solidFill>
              </a:rPr>
              <a:t>tới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tất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cả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các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cơ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quan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của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cơ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thể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và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đem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các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chất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thải</a:t>
            </a:r>
            <a:r>
              <a:rPr lang="en-US" sz="2400" dirty="0">
                <a:solidFill>
                  <a:schemeClr val="hlink"/>
                </a:solidFill>
              </a:rPr>
              <a:t>, </a:t>
            </a:r>
            <a:r>
              <a:rPr lang="en-US" sz="2400" dirty="0" err="1">
                <a:solidFill>
                  <a:schemeClr val="hlink"/>
                </a:solidFill>
              </a:rPr>
              <a:t>chất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độc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từ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các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cơ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quan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của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cơ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thể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đến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các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cơ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quan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bài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tiết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để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thải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chúng</a:t>
            </a:r>
            <a:r>
              <a:rPr lang="en-US" sz="2400" dirty="0">
                <a:solidFill>
                  <a:schemeClr val="hlink"/>
                </a:solidFill>
              </a:rPr>
              <a:t> ra </a:t>
            </a:r>
            <a:r>
              <a:rPr lang="en-US" sz="2400" dirty="0" err="1">
                <a:solidFill>
                  <a:schemeClr val="hlink"/>
                </a:solidFill>
              </a:rPr>
              <a:t>ngoài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và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đem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khí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các-bô-níc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đến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phổi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để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thải</a:t>
            </a:r>
            <a:r>
              <a:rPr lang="en-US" sz="2400" dirty="0">
                <a:solidFill>
                  <a:schemeClr val="hlink"/>
                </a:solidFill>
              </a:rPr>
              <a:t> ra </a:t>
            </a:r>
            <a:r>
              <a:rPr lang="en-US" sz="2400" dirty="0" err="1">
                <a:solidFill>
                  <a:schemeClr val="hlink"/>
                </a:solidFill>
              </a:rPr>
              <a:t>ngoài</a:t>
            </a:r>
            <a:r>
              <a:rPr lang="en-US" sz="2400" dirty="0">
                <a:solidFill>
                  <a:schemeClr val="hlink"/>
                </a:solidFill>
              </a:rPr>
              <a:t>.</a:t>
            </a:r>
            <a:endParaRPr lang="en-US" sz="24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3657600" y="685800"/>
            <a:ext cx="2819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    Môn Khoa học</a:t>
            </a: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1676400" y="1146175"/>
            <a:ext cx="6477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Bài: </a:t>
            </a:r>
            <a:r>
              <a:rPr lang="en-US" sz="2400" b="1">
                <a:solidFill>
                  <a:srgbClr val="FF0000"/>
                </a:solidFill>
              </a:rPr>
              <a:t>TRAO ĐỔI CHẤT Ở NGƯỜI</a:t>
            </a:r>
            <a:r>
              <a:rPr lang="en-US" sz="2400">
                <a:solidFill>
                  <a:srgbClr val="FF0000"/>
                </a:solidFill>
              </a:rPr>
              <a:t> ( Tiếp theo )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33400" y="2057400"/>
            <a:ext cx="77724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FF"/>
                </a:solidFill>
              </a:rPr>
              <a:t>Tìm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hiểu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mối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quan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hê</a:t>
            </a:r>
            <a:r>
              <a:rPr lang="en-US" sz="2400" dirty="0">
                <a:solidFill>
                  <a:srgbClr val="0000FF"/>
                </a:solidFill>
              </a:rPr>
              <a:t>̣ </a:t>
            </a:r>
            <a:r>
              <a:rPr lang="en-US" sz="2400" dirty="0" err="1">
                <a:solidFill>
                  <a:srgbClr val="0000FF"/>
                </a:solidFill>
              </a:rPr>
              <a:t>giữa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các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cơ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quan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trong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việc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thực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hiện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sư</a:t>
            </a:r>
            <a:r>
              <a:rPr lang="en-US" sz="2400" dirty="0">
                <a:solidFill>
                  <a:srgbClr val="0000FF"/>
                </a:solidFill>
              </a:rPr>
              <a:t>̣ </a:t>
            </a:r>
            <a:r>
              <a:rPr lang="en-US" sz="2400" dirty="0" err="1">
                <a:solidFill>
                  <a:srgbClr val="0000FF"/>
                </a:solidFill>
              </a:rPr>
              <a:t>trao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đổi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chất</a:t>
            </a:r>
            <a:r>
              <a:rPr lang="en-US" sz="2400" dirty="0">
                <a:solidFill>
                  <a:srgbClr val="0000FF"/>
                </a:solidFill>
              </a:rPr>
              <a:t> ở </a:t>
            </a:r>
            <a:r>
              <a:rPr lang="en-US" sz="2400" dirty="0" err="1">
                <a:solidFill>
                  <a:srgbClr val="0000FF"/>
                </a:solidFill>
              </a:rPr>
              <a:t>người</a:t>
            </a:r>
            <a:r>
              <a:rPr lang="en-US" sz="2400" dirty="0">
                <a:solidFill>
                  <a:srgbClr val="0000FF"/>
                </a:solidFill>
              </a:rPr>
              <a:t>.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643063" y="68263"/>
            <a:ext cx="22860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THỨC ĂN NƯỚC UỐNG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257800" y="296863"/>
            <a:ext cx="2057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KHÔNG KHÍ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1600200" y="1135063"/>
            <a:ext cx="5638800" cy="4808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2006600" y="1439863"/>
            <a:ext cx="15240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Tiêu hóa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5510213" y="1431925"/>
            <a:ext cx="1271587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Hô hấp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13319" name="Line 14"/>
          <p:cNvSpPr>
            <a:spLocks noChangeShapeType="1"/>
          </p:cNvSpPr>
          <p:nvPr/>
        </p:nvSpPr>
        <p:spPr bwMode="auto">
          <a:xfrm>
            <a:off x="2133600" y="1897063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Line 15"/>
          <p:cNvSpPr>
            <a:spLocks noChangeShapeType="1"/>
          </p:cNvSpPr>
          <p:nvPr/>
        </p:nvSpPr>
        <p:spPr bwMode="auto">
          <a:xfrm flipH="1">
            <a:off x="1447800" y="258286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Line 16"/>
          <p:cNvSpPr>
            <a:spLocks noChangeShapeType="1"/>
          </p:cNvSpPr>
          <p:nvPr/>
        </p:nvSpPr>
        <p:spPr bwMode="auto">
          <a:xfrm>
            <a:off x="3108325" y="1906588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Text Box 17"/>
          <p:cNvSpPr txBox="1">
            <a:spLocks noChangeArrowheads="1"/>
          </p:cNvSpPr>
          <p:nvPr/>
        </p:nvSpPr>
        <p:spPr bwMode="auto">
          <a:xfrm>
            <a:off x="3124200" y="3116263"/>
            <a:ext cx="28194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Tuần hoàn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13323" name="Line 18"/>
          <p:cNvSpPr>
            <a:spLocks noChangeShapeType="1"/>
          </p:cNvSpPr>
          <p:nvPr/>
        </p:nvSpPr>
        <p:spPr bwMode="auto">
          <a:xfrm>
            <a:off x="5715000" y="1895475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Line 19"/>
          <p:cNvSpPr>
            <a:spLocks noChangeShapeType="1"/>
          </p:cNvSpPr>
          <p:nvPr/>
        </p:nvSpPr>
        <p:spPr bwMode="auto">
          <a:xfrm>
            <a:off x="6489700" y="1893888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Line 25"/>
          <p:cNvSpPr>
            <a:spLocks noChangeShapeType="1"/>
          </p:cNvSpPr>
          <p:nvPr/>
        </p:nvSpPr>
        <p:spPr bwMode="auto">
          <a:xfrm>
            <a:off x="3657600" y="2590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Line 26"/>
          <p:cNvSpPr>
            <a:spLocks noChangeShapeType="1"/>
          </p:cNvSpPr>
          <p:nvPr/>
        </p:nvSpPr>
        <p:spPr bwMode="auto">
          <a:xfrm>
            <a:off x="4887913" y="25876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Text Box 27"/>
          <p:cNvSpPr txBox="1">
            <a:spLocks noChangeArrowheads="1"/>
          </p:cNvSpPr>
          <p:nvPr/>
        </p:nvSpPr>
        <p:spPr bwMode="auto">
          <a:xfrm>
            <a:off x="304800" y="2309813"/>
            <a:ext cx="10715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</a:rPr>
              <a:t>Phân</a:t>
            </a:r>
            <a:endParaRPr lang="en-US" sz="2400" b="1">
              <a:solidFill>
                <a:schemeClr val="hlink"/>
              </a:solidFill>
            </a:endParaRPr>
          </a:p>
        </p:txBody>
      </p:sp>
      <p:sp>
        <p:nvSpPr>
          <p:cNvPr id="13328" name="Text Box 28"/>
          <p:cNvSpPr txBox="1">
            <a:spLocks noChangeArrowheads="1"/>
          </p:cNvSpPr>
          <p:nvPr/>
        </p:nvSpPr>
        <p:spPr bwMode="auto">
          <a:xfrm>
            <a:off x="7543800" y="2209800"/>
            <a:ext cx="1371600" cy="779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Khí</a:t>
            </a:r>
            <a:endParaRPr lang="en-US" b="1">
              <a:solidFill>
                <a:schemeClr val="hlink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Các-bô-níc</a:t>
            </a:r>
            <a:endParaRPr lang="en-US" b="1">
              <a:solidFill>
                <a:schemeClr val="hlink"/>
              </a:solidFill>
            </a:endParaRP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3209925" y="2170113"/>
            <a:ext cx="11430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………..?</a:t>
            </a:r>
            <a:endParaRPr lang="en-US">
              <a:solidFill>
                <a:srgbClr val="FF0066"/>
              </a:solidFill>
            </a:endParaRP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4800600" y="2160588"/>
            <a:ext cx="9144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……..?</a:t>
            </a:r>
            <a:endParaRPr lang="en-US">
              <a:solidFill>
                <a:srgbClr val="FF0066"/>
              </a:solidFill>
            </a:endParaRPr>
          </a:p>
        </p:txBody>
      </p:sp>
      <p:sp>
        <p:nvSpPr>
          <p:cNvPr id="13331" name="Text Box 31"/>
          <p:cNvSpPr txBox="1">
            <a:spLocks noChangeArrowheads="1"/>
          </p:cNvSpPr>
          <p:nvPr/>
        </p:nvSpPr>
        <p:spPr bwMode="auto">
          <a:xfrm>
            <a:off x="2209800" y="4629150"/>
            <a:ext cx="2057400" cy="12001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Tất cả các cơ quan của cơ thể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13332" name="Text Box 32"/>
          <p:cNvSpPr txBox="1">
            <a:spLocks noChangeArrowheads="1"/>
          </p:cNvSpPr>
          <p:nvPr/>
        </p:nvSpPr>
        <p:spPr bwMode="auto">
          <a:xfrm>
            <a:off x="5181600" y="4605338"/>
            <a:ext cx="1447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Bài tiết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13333" name="Line 33"/>
          <p:cNvSpPr>
            <a:spLocks noChangeShapeType="1"/>
          </p:cNvSpPr>
          <p:nvPr/>
        </p:nvSpPr>
        <p:spPr bwMode="auto">
          <a:xfrm>
            <a:off x="3200400" y="35814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Line 34"/>
          <p:cNvSpPr>
            <a:spLocks noChangeShapeType="1"/>
          </p:cNvSpPr>
          <p:nvPr/>
        </p:nvSpPr>
        <p:spPr bwMode="auto">
          <a:xfrm>
            <a:off x="5791200" y="3567113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Line 35"/>
          <p:cNvSpPr>
            <a:spLocks noChangeShapeType="1"/>
          </p:cNvSpPr>
          <p:nvPr/>
        </p:nvSpPr>
        <p:spPr bwMode="auto">
          <a:xfrm flipV="1">
            <a:off x="3657600" y="3570288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Line 36"/>
          <p:cNvSpPr>
            <a:spLocks noChangeShapeType="1"/>
          </p:cNvSpPr>
          <p:nvPr/>
        </p:nvSpPr>
        <p:spPr bwMode="auto">
          <a:xfrm>
            <a:off x="3124200" y="2590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Line 37"/>
          <p:cNvSpPr>
            <a:spLocks noChangeShapeType="1"/>
          </p:cNvSpPr>
          <p:nvPr/>
        </p:nvSpPr>
        <p:spPr bwMode="auto">
          <a:xfrm>
            <a:off x="4876800" y="25908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3338" name="Line 38"/>
          <p:cNvSpPr>
            <a:spLocks noChangeShapeType="1"/>
          </p:cNvSpPr>
          <p:nvPr/>
        </p:nvSpPr>
        <p:spPr bwMode="auto">
          <a:xfrm flipV="1">
            <a:off x="5105400" y="2743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Line 39"/>
          <p:cNvSpPr>
            <a:spLocks noChangeShapeType="1"/>
          </p:cNvSpPr>
          <p:nvPr/>
        </p:nvSpPr>
        <p:spPr bwMode="auto">
          <a:xfrm>
            <a:off x="5105400" y="27432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3340" name="Line 40"/>
          <p:cNvSpPr>
            <a:spLocks noChangeShapeType="1"/>
          </p:cNvSpPr>
          <p:nvPr/>
        </p:nvSpPr>
        <p:spPr bwMode="auto">
          <a:xfrm flipV="1">
            <a:off x="6019800" y="1905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5105400" y="2743200"/>
            <a:ext cx="15240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………?</a:t>
            </a:r>
            <a:endParaRPr lang="en-US">
              <a:solidFill>
                <a:srgbClr val="FF0066"/>
              </a:solidFill>
            </a:endParaRPr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2438400" y="3962400"/>
            <a:ext cx="9906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……?</a:t>
            </a:r>
            <a:endParaRPr lang="en-US">
              <a:solidFill>
                <a:srgbClr val="FF0066"/>
              </a:solidFill>
            </a:endParaRP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3733800" y="3959225"/>
            <a:ext cx="9906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…….?</a:t>
            </a:r>
            <a:endParaRPr lang="en-US">
              <a:solidFill>
                <a:srgbClr val="FF0066"/>
              </a:solidFill>
            </a:endParaRP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5867400" y="3948113"/>
            <a:ext cx="9906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…….?</a:t>
            </a:r>
            <a:endParaRPr lang="en-US">
              <a:solidFill>
                <a:srgbClr val="FF0066"/>
              </a:solidFill>
            </a:endParaRPr>
          </a:p>
        </p:txBody>
      </p:sp>
      <p:sp>
        <p:nvSpPr>
          <p:cNvPr id="13345" name="Line 45"/>
          <p:cNvSpPr>
            <a:spLocks noChangeShapeType="1"/>
          </p:cNvSpPr>
          <p:nvPr/>
        </p:nvSpPr>
        <p:spPr bwMode="auto">
          <a:xfrm>
            <a:off x="5791200" y="5040313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3346" name="Line 46"/>
          <p:cNvSpPr>
            <a:spLocks noChangeShapeType="1"/>
          </p:cNvSpPr>
          <p:nvPr/>
        </p:nvSpPr>
        <p:spPr bwMode="auto">
          <a:xfrm>
            <a:off x="5791200" y="5562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7" name="Text Box 47"/>
          <p:cNvSpPr txBox="1">
            <a:spLocks noChangeArrowheads="1"/>
          </p:cNvSpPr>
          <p:nvPr/>
        </p:nvSpPr>
        <p:spPr bwMode="auto">
          <a:xfrm>
            <a:off x="7543800" y="5087938"/>
            <a:ext cx="1447800" cy="779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- Nước tiểu</a:t>
            </a:r>
            <a:endParaRPr lang="en-US" b="1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- Mồ hôi</a:t>
            </a:r>
            <a:endParaRPr lang="en-US" b="1">
              <a:solidFill>
                <a:schemeClr val="hlink"/>
              </a:solidFill>
            </a:endParaRPr>
          </a:p>
        </p:txBody>
      </p:sp>
      <p:sp>
        <p:nvSpPr>
          <p:cNvPr id="13348" name="Text Box 48"/>
          <p:cNvSpPr txBox="1">
            <a:spLocks noChangeArrowheads="1"/>
          </p:cNvSpPr>
          <p:nvPr/>
        </p:nvSpPr>
        <p:spPr bwMode="auto">
          <a:xfrm>
            <a:off x="685800" y="5943600"/>
            <a:ext cx="75438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accent2"/>
                </a:solidFill>
              </a:rPr>
              <a:t>5. Sơ đồ mối liên hệ giữa một số cơ quan trong quá trình trao đổi chất</a:t>
            </a:r>
            <a:endParaRPr lang="en-US" i="1">
              <a:solidFill>
                <a:schemeClr val="accent2"/>
              </a:solidFill>
            </a:endParaRPr>
          </a:p>
        </p:txBody>
      </p:sp>
      <p:sp>
        <p:nvSpPr>
          <p:cNvPr id="13349" name="Line 49"/>
          <p:cNvSpPr>
            <a:spLocks noChangeShapeType="1"/>
          </p:cNvSpPr>
          <p:nvPr/>
        </p:nvSpPr>
        <p:spPr bwMode="auto">
          <a:xfrm>
            <a:off x="2743200" y="8382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50" name="Line 51"/>
          <p:cNvSpPr>
            <a:spLocks noChangeShapeType="1"/>
          </p:cNvSpPr>
          <p:nvPr/>
        </p:nvSpPr>
        <p:spPr bwMode="auto">
          <a:xfrm>
            <a:off x="6045200" y="8350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51" name="Line 52"/>
          <p:cNvSpPr>
            <a:spLocks noChangeShapeType="1"/>
          </p:cNvSpPr>
          <p:nvPr/>
        </p:nvSpPr>
        <p:spPr bwMode="auto">
          <a:xfrm>
            <a:off x="6477000" y="25908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9" grpId="0"/>
      <p:bldP spid="15390" grpId="0"/>
      <p:bldP spid="15401" grpId="0"/>
      <p:bldP spid="15402" grpId="0"/>
      <p:bldP spid="15403" grpId="0"/>
      <p:bldP spid="1540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643063" y="68263"/>
            <a:ext cx="22860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THỨC ĂN NƯỚC UỐNG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257800" y="296863"/>
            <a:ext cx="2057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KHÔNG KHÍ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1676400" y="1066800"/>
            <a:ext cx="5638800" cy="4808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2006600" y="1439863"/>
            <a:ext cx="15240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Tiêu hóa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5510213" y="1431925"/>
            <a:ext cx="1271587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Hô hấp</a:t>
            </a:r>
            <a:endParaRPr lang="en-US" sz="2400" b="1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7800" y="1897063"/>
            <a:ext cx="685800" cy="685800"/>
            <a:chOff x="1447800" y="1897063"/>
            <a:chExt cx="685800" cy="685800"/>
          </a:xfrm>
        </p:grpSpPr>
        <p:sp>
          <p:nvSpPr>
            <p:cNvPr id="14343" name="Line 9"/>
            <p:cNvSpPr>
              <a:spLocks noChangeShapeType="1"/>
            </p:cNvSpPr>
            <p:nvPr/>
          </p:nvSpPr>
          <p:spPr bwMode="auto">
            <a:xfrm>
              <a:off x="2133600" y="1897063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Line 10"/>
            <p:cNvSpPr>
              <a:spLocks noChangeShapeType="1"/>
            </p:cNvSpPr>
            <p:nvPr/>
          </p:nvSpPr>
          <p:spPr bwMode="auto">
            <a:xfrm flipH="1">
              <a:off x="1447800" y="2582863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3124200" y="3116263"/>
            <a:ext cx="28194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Tuần hoàn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14351" name="Text Box 17"/>
          <p:cNvSpPr txBox="1">
            <a:spLocks noChangeArrowheads="1"/>
          </p:cNvSpPr>
          <p:nvPr/>
        </p:nvSpPr>
        <p:spPr bwMode="auto">
          <a:xfrm>
            <a:off x="304800" y="2309813"/>
            <a:ext cx="10715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hlink"/>
                </a:solidFill>
              </a:rPr>
              <a:t>Phân</a:t>
            </a:r>
            <a:endParaRPr lang="en-US" sz="2400" b="1" dirty="0">
              <a:solidFill>
                <a:schemeClr val="hlink"/>
              </a:solidFill>
            </a:endParaRPr>
          </a:p>
        </p:txBody>
      </p:sp>
      <p:sp>
        <p:nvSpPr>
          <p:cNvPr id="14352" name="Text Box 18"/>
          <p:cNvSpPr txBox="1">
            <a:spLocks noChangeArrowheads="1"/>
          </p:cNvSpPr>
          <p:nvPr/>
        </p:nvSpPr>
        <p:spPr bwMode="auto">
          <a:xfrm>
            <a:off x="7543800" y="2209800"/>
            <a:ext cx="1371600" cy="779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chemeClr val="hlink"/>
                </a:solidFill>
              </a:rPr>
              <a:t>Khí</a:t>
            </a:r>
            <a:endParaRPr lang="en-US" b="1" dirty="0">
              <a:solidFill>
                <a:schemeClr val="hlink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chemeClr val="hlink"/>
                </a:solidFill>
              </a:rPr>
              <a:t>Các-bô-níc</a:t>
            </a:r>
            <a:endParaRPr lang="en-US" b="1" dirty="0">
              <a:solidFill>
                <a:schemeClr val="hlink"/>
              </a:solidFill>
            </a:endParaRPr>
          </a:p>
        </p:txBody>
      </p:sp>
      <p:sp>
        <p:nvSpPr>
          <p:cNvPr id="14355" name="Text Box 21"/>
          <p:cNvSpPr txBox="1">
            <a:spLocks noChangeArrowheads="1"/>
          </p:cNvSpPr>
          <p:nvPr/>
        </p:nvSpPr>
        <p:spPr bwMode="auto">
          <a:xfrm>
            <a:off x="2209800" y="4629150"/>
            <a:ext cx="2057400" cy="12001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</a:rPr>
              <a:t>Tất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cả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các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cơ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quan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của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cơ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thể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4356" name="Text Box 22"/>
          <p:cNvSpPr txBox="1">
            <a:spLocks noChangeArrowheads="1"/>
          </p:cNvSpPr>
          <p:nvPr/>
        </p:nvSpPr>
        <p:spPr bwMode="auto">
          <a:xfrm>
            <a:off x="5181600" y="4605338"/>
            <a:ext cx="1447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Bài tiết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14357" name="Line 23"/>
          <p:cNvSpPr>
            <a:spLocks noChangeShapeType="1"/>
          </p:cNvSpPr>
          <p:nvPr/>
        </p:nvSpPr>
        <p:spPr bwMode="auto">
          <a:xfrm>
            <a:off x="3200400" y="35814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Line 24"/>
          <p:cNvSpPr>
            <a:spLocks noChangeShapeType="1"/>
          </p:cNvSpPr>
          <p:nvPr/>
        </p:nvSpPr>
        <p:spPr bwMode="auto">
          <a:xfrm>
            <a:off x="5791200" y="3567113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Line 25"/>
          <p:cNvSpPr>
            <a:spLocks noChangeShapeType="1"/>
          </p:cNvSpPr>
          <p:nvPr/>
        </p:nvSpPr>
        <p:spPr bwMode="auto">
          <a:xfrm flipV="1">
            <a:off x="3657600" y="3570288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108325" y="1906588"/>
            <a:ext cx="549275" cy="1217612"/>
            <a:chOff x="3108325" y="1906588"/>
            <a:chExt cx="549275" cy="1217612"/>
          </a:xfrm>
        </p:grpSpPr>
        <p:sp>
          <p:nvSpPr>
            <p:cNvPr id="14345" name="Line 11"/>
            <p:cNvSpPr>
              <a:spLocks noChangeShapeType="1"/>
            </p:cNvSpPr>
            <p:nvPr/>
          </p:nvSpPr>
          <p:spPr bwMode="auto">
            <a:xfrm>
              <a:off x="3108325" y="1906588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5"/>
            <p:cNvSpPr>
              <a:spLocks noChangeShapeType="1"/>
            </p:cNvSpPr>
            <p:nvPr/>
          </p:nvSpPr>
          <p:spPr bwMode="auto">
            <a:xfrm>
              <a:off x="3657600" y="259080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Line 26"/>
            <p:cNvSpPr>
              <a:spLocks noChangeShapeType="1"/>
            </p:cNvSpPr>
            <p:nvPr/>
          </p:nvSpPr>
          <p:spPr bwMode="auto">
            <a:xfrm>
              <a:off x="3124200" y="2590800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75212" y="1887797"/>
            <a:ext cx="863601" cy="1233228"/>
            <a:chOff x="4875212" y="1887797"/>
            <a:chExt cx="863601" cy="1233228"/>
          </a:xfrm>
        </p:grpSpPr>
        <p:sp>
          <p:nvSpPr>
            <p:cNvPr id="14350" name="Line 16"/>
            <p:cNvSpPr>
              <a:spLocks noChangeShapeType="1"/>
            </p:cNvSpPr>
            <p:nvPr/>
          </p:nvSpPr>
          <p:spPr bwMode="auto">
            <a:xfrm>
              <a:off x="4887913" y="2587625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875212" y="1887797"/>
              <a:ext cx="863601" cy="725527"/>
              <a:chOff x="4876800" y="1895475"/>
              <a:chExt cx="838200" cy="695325"/>
            </a:xfrm>
          </p:grpSpPr>
          <p:sp>
            <p:nvSpPr>
              <p:cNvPr id="14347" name="Line 13"/>
              <p:cNvSpPr>
                <a:spLocks noChangeShapeType="1"/>
              </p:cNvSpPr>
              <p:nvPr/>
            </p:nvSpPr>
            <p:spPr bwMode="auto">
              <a:xfrm>
                <a:off x="5715000" y="1895475"/>
                <a:ext cx="0" cy="685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Line 27"/>
              <p:cNvSpPr>
                <a:spLocks noChangeShapeType="1"/>
              </p:cNvSpPr>
              <p:nvPr/>
            </p:nvSpPr>
            <p:spPr bwMode="auto">
              <a:xfrm>
                <a:off x="4876800" y="2590800"/>
                <a:ext cx="838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105400" y="1905000"/>
            <a:ext cx="914400" cy="1219200"/>
            <a:chOff x="5105400" y="1905000"/>
            <a:chExt cx="914400" cy="1219200"/>
          </a:xfrm>
        </p:grpSpPr>
        <p:sp>
          <p:nvSpPr>
            <p:cNvPr id="14362" name="Line 28"/>
            <p:cNvSpPr>
              <a:spLocks noChangeShapeType="1"/>
            </p:cNvSpPr>
            <p:nvPr/>
          </p:nvSpPr>
          <p:spPr bwMode="auto">
            <a:xfrm flipV="1">
              <a:off x="5105400" y="27432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29"/>
            <p:cNvSpPr>
              <a:spLocks noChangeShapeType="1"/>
            </p:cNvSpPr>
            <p:nvPr/>
          </p:nvSpPr>
          <p:spPr bwMode="auto">
            <a:xfrm>
              <a:off x="5105400" y="2743200"/>
              <a:ext cx="914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30"/>
            <p:cNvSpPr>
              <a:spLocks noChangeShapeType="1"/>
            </p:cNvSpPr>
            <p:nvPr/>
          </p:nvSpPr>
          <p:spPr bwMode="auto">
            <a:xfrm flipV="1">
              <a:off x="6019800" y="1905000"/>
              <a:ext cx="0" cy="838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4369" name="Line 35"/>
          <p:cNvSpPr>
            <a:spLocks noChangeShapeType="1"/>
          </p:cNvSpPr>
          <p:nvPr/>
        </p:nvSpPr>
        <p:spPr bwMode="auto">
          <a:xfrm>
            <a:off x="5791200" y="5040313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4370" name="Line 36"/>
          <p:cNvSpPr>
            <a:spLocks noChangeShapeType="1"/>
          </p:cNvSpPr>
          <p:nvPr/>
        </p:nvSpPr>
        <p:spPr bwMode="auto">
          <a:xfrm>
            <a:off x="5791200" y="5562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71" name="Text Box 37"/>
          <p:cNvSpPr txBox="1">
            <a:spLocks noChangeArrowheads="1"/>
          </p:cNvSpPr>
          <p:nvPr/>
        </p:nvSpPr>
        <p:spPr bwMode="auto">
          <a:xfrm>
            <a:off x="7543800" y="5087938"/>
            <a:ext cx="1447800" cy="779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hlink"/>
                </a:solidFill>
              </a:rPr>
              <a:t>- </a:t>
            </a:r>
            <a:r>
              <a:rPr lang="en-US" b="1" dirty="0" err="1">
                <a:solidFill>
                  <a:schemeClr val="hlink"/>
                </a:solidFill>
              </a:rPr>
              <a:t>Nước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tiểu</a:t>
            </a:r>
            <a:endParaRPr lang="en-US" b="1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hlink"/>
                </a:solidFill>
              </a:rPr>
              <a:t>- </a:t>
            </a:r>
            <a:r>
              <a:rPr lang="en-US" b="1" dirty="0" err="1">
                <a:solidFill>
                  <a:schemeClr val="hlink"/>
                </a:solidFill>
              </a:rPr>
              <a:t>Mồ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hôi</a:t>
            </a:r>
            <a:endParaRPr lang="en-US" b="1" dirty="0">
              <a:solidFill>
                <a:schemeClr val="hlink"/>
              </a:solidFill>
            </a:endParaRPr>
          </a:p>
        </p:txBody>
      </p:sp>
      <p:sp>
        <p:nvSpPr>
          <p:cNvPr id="14372" name="Text Box 38"/>
          <p:cNvSpPr txBox="1">
            <a:spLocks noChangeArrowheads="1"/>
          </p:cNvSpPr>
          <p:nvPr/>
        </p:nvSpPr>
        <p:spPr bwMode="auto">
          <a:xfrm>
            <a:off x="685800" y="5943600"/>
            <a:ext cx="75438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accent2"/>
                </a:solidFill>
              </a:rPr>
              <a:t>5. Sơ đồ mối liên hệ giữa một số cơ quan trong quá trình trao đổi chất</a:t>
            </a:r>
            <a:endParaRPr lang="en-US" i="1">
              <a:solidFill>
                <a:schemeClr val="accent2"/>
              </a:solidFill>
            </a:endParaRPr>
          </a:p>
        </p:txBody>
      </p:sp>
      <p:sp>
        <p:nvSpPr>
          <p:cNvPr id="14373" name="Line 39"/>
          <p:cNvSpPr>
            <a:spLocks noChangeShapeType="1"/>
          </p:cNvSpPr>
          <p:nvPr/>
        </p:nvSpPr>
        <p:spPr bwMode="auto">
          <a:xfrm>
            <a:off x="2743200" y="8382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74" name="Line 40"/>
          <p:cNvSpPr>
            <a:spLocks noChangeShapeType="1"/>
          </p:cNvSpPr>
          <p:nvPr/>
        </p:nvSpPr>
        <p:spPr bwMode="auto">
          <a:xfrm>
            <a:off x="6045200" y="8350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477000" y="1893888"/>
            <a:ext cx="1143000" cy="696912"/>
            <a:chOff x="6477000" y="1893888"/>
            <a:chExt cx="1143000" cy="696912"/>
          </a:xfrm>
        </p:grpSpPr>
        <p:sp>
          <p:nvSpPr>
            <p:cNvPr id="14348" name="Line 14"/>
            <p:cNvSpPr>
              <a:spLocks noChangeShapeType="1"/>
            </p:cNvSpPr>
            <p:nvPr/>
          </p:nvSpPr>
          <p:spPr bwMode="auto">
            <a:xfrm>
              <a:off x="6489700" y="1893888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Line 41"/>
            <p:cNvSpPr>
              <a:spLocks noChangeShapeType="1"/>
            </p:cNvSpPr>
            <p:nvPr/>
          </p:nvSpPr>
          <p:spPr bwMode="auto">
            <a:xfrm>
              <a:off x="6477000" y="2590800"/>
              <a:ext cx="1143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3046414" y="1985169"/>
            <a:ext cx="13716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CC"/>
                </a:solidFill>
              </a:rPr>
              <a:t>Chất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dinh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dưỡng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4549301" y="2230865"/>
            <a:ext cx="13716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CC"/>
                </a:solidFill>
              </a:rPr>
              <a:t>Ô</a:t>
            </a:r>
            <a:r>
              <a:rPr lang="en-US" dirty="0">
                <a:solidFill>
                  <a:srgbClr val="0000CC"/>
                </a:solidFill>
              </a:rPr>
              <a:t>-xi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5241681" y="2650393"/>
            <a:ext cx="170863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CC"/>
                </a:solidFill>
              </a:rPr>
              <a:t>Khí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các-bô-níc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5756196" y="3820100"/>
            <a:ext cx="193357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CC"/>
                </a:solidFill>
              </a:rPr>
              <a:t>Khí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các-bô-níc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và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các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chất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thải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2082800" y="3749566"/>
            <a:ext cx="137160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CC"/>
                </a:solidFill>
              </a:rPr>
              <a:t>Ô</a:t>
            </a:r>
            <a:r>
              <a:rPr lang="en-US" dirty="0">
                <a:solidFill>
                  <a:srgbClr val="0000CC"/>
                </a:solidFill>
              </a:rPr>
              <a:t>-xi </a:t>
            </a:r>
            <a:r>
              <a:rPr lang="en-US" dirty="0" err="1">
                <a:solidFill>
                  <a:srgbClr val="0000CC"/>
                </a:solidFill>
              </a:rPr>
              <a:t>và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chất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dinh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dưỡng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6" name="Text Box 47"/>
          <p:cNvSpPr txBox="1">
            <a:spLocks noChangeArrowheads="1"/>
          </p:cNvSpPr>
          <p:nvPr/>
        </p:nvSpPr>
        <p:spPr bwMode="auto">
          <a:xfrm>
            <a:off x="3619500" y="3695949"/>
            <a:ext cx="171450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CC"/>
                </a:solidFill>
              </a:rPr>
              <a:t>Khí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các-bô-níc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và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các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chất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thải</a:t>
            </a:r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51" grpId="0"/>
      <p:bldP spid="14352" grpId="0"/>
      <p:bldP spid="14357" grpId="0" animBg="1"/>
      <p:bldP spid="14358" grpId="0" animBg="1"/>
      <p:bldP spid="14359" grpId="0" animBg="1"/>
      <p:bldP spid="14369" grpId="0" animBg="1"/>
      <p:bldP spid="14370" grpId="0" animBg="1"/>
      <p:bldP spid="14371" grpId="0"/>
      <p:bldP spid="14373" grpId="0" animBg="1"/>
      <p:bldP spid="14374" grpId="0" animBg="1"/>
      <p:bldP spid="16426" grpId="0"/>
      <p:bldP spid="16427" grpId="0"/>
      <p:bldP spid="16428" grpId="0"/>
      <p:bldP spid="16429" grpId="0"/>
      <p:bldP spid="16431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81" name="Text Box 50180"/>
          <p:cNvSpPr txBox="1"/>
          <p:nvPr/>
        </p:nvSpPr>
        <p:spPr>
          <a:xfrm>
            <a:off x="1333500" y="1752600"/>
            <a:ext cx="6477000" cy="1662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sz="2400" b="1">
                <a:solidFill>
                  <a:srgbClr val="E22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HOẠT ĐỘNG 1</a:t>
            </a:r>
            <a:endParaRPr sz="2400" b="1">
              <a:solidFill>
                <a:srgbClr val="E22B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sz="2400" b="1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TÌM HIỂU VỀ SỰ </a:t>
            </a:r>
            <a:endParaRPr sz="2400" b="1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sz="2400" b="1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TRAO ĐỔI CHẤT Ở NGƯỜI</a:t>
            </a:r>
            <a:endParaRPr sz="2400" b="1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657600" y="685800"/>
            <a:ext cx="2819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    Môn Khoa học</a:t>
            </a: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676400" y="1146175"/>
            <a:ext cx="6477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Bài: </a:t>
            </a:r>
            <a:r>
              <a:rPr lang="en-US" sz="2400" b="1">
                <a:solidFill>
                  <a:srgbClr val="FF0000"/>
                </a:solidFill>
              </a:rPr>
              <a:t>TRAO ĐỔI CHẤT Ở NGƯỜI</a:t>
            </a:r>
            <a:r>
              <a:rPr lang="en-US" sz="2400">
                <a:solidFill>
                  <a:srgbClr val="FF0000"/>
                </a:solidFill>
              </a:rPr>
              <a:t> ( Tiếp theo )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09600" y="1905000"/>
            <a:ext cx="70866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hlink"/>
                </a:solidFill>
              </a:rPr>
              <a:t>Hằng ngày, cơ thể người phải lấy những gì từ môi trường và thải ra môi trường những gì?</a:t>
            </a:r>
            <a:endParaRPr lang="en-US" sz="2400" i="1">
              <a:solidFill>
                <a:schemeClr val="hlink"/>
              </a:solidFill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090988" y="2971800"/>
            <a:ext cx="10906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66"/>
                </a:solidFill>
              </a:rPr>
              <a:t>Nước,</a:t>
            </a:r>
            <a:endParaRPr lang="en-US" sz="2400">
              <a:solidFill>
                <a:srgbClr val="FF0066"/>
              </a:solidFill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005388" y="2981325"/>
            <a:ext cx="1371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66"/>
                </a:solidFill>
              </a:rPr>
              <a:t>thức ăn,</a:t>
            </a:r>
            <a:endParaRPr lang="en-US" sz="2400">
              <a:solidFill>
                <a:srgbClr val="FF0066"/>
              </a:solidFill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186488" y="2990850"/>
            <a:ext cx="1600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66"/>
                </a:solidFill>
              </a:rPr>
              <a:t>khí ô-xi</a:t>
            </a:r>
            <a:endParaRPr lang="en-US" sz="2400">
              <a:solidFill>
                <a:srgbClr val="FF0066"/>
              </a:solidFill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171950" y="3657600"/>
            <a:ext cx="2209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66"/>
                </a:solidFill>
              </a:rPr>
              <a:t>khí các-bô-níc,</a:t>
            </a:r>
            <a:r>
              <a:rPr lang="en-US" sz="2400"/>
              <a:t> </a:t>
            </a:r>
            <a:endParaRPr lang="en-US" sz="2400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248400" y="3657600"/>
            <a:ext cx="1066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66"/>
                </a:solidFill>
              </a:rPr>
              <a:t>phân,</a:t>
            </a:r>
            <a:endParaRPr lang="en-US" sz="2400">
              <a:solidFill>
                <a:srgbClr val="FF0066"/>
              </a:solidFill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7162800" y="3657600"/>
            <a:ext cx="1600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66"/>
                </a:solidFill>
              </a:rPr>
              <a:t>nước tiểu</a:t>
            </a:r>
            <a:endParaRPr lang="en-US" sz="2400">
              <a:solidFill>
                <a:srgbClr val="FF0066"/>
              </a:solidFill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85788" y="2967038"/>
            <a:ext cx="3733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Cơ thể lấy từ môi trường: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561975" y="3657600"/>
            <a:ext cx="3733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Cơ thể thải ra môi trường:</a:t>
            </a:r>
            <a:endParaRPr lang="en-US" sz="24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74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174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174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174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174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8" grpId="0"/>
      <p:bldP spid="17419" grpId="0"/>
      <p:bldP spid="17420" grpId="0"/>
      <p:bldP spid="17422" grpId="0"/>
      <p:bldP spid="17423" grpId="0"/>
      <p:bldP spid="17424" grpId="0"/>
      <p:bldP spid="17427" grpId="0"/>
      <p:bldP spid="174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90600" y="2057400"/>
            <a:ext cx="73152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Nhờ cơ quan nào mà quá trình trao đổi chất ở bên trong cơ thể được thực hiện?</a:t>
            </a: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657600" y="685800"/>
            <a:ext cx="2819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    Môn Khoa học</a:t>
            </a: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676400" y="1146175"/>
            <a:ext cx="6477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Bài: </a:t>
            </a:r>
            <a:r>
              <a:rPr lang="en-US" sz="2400" b="1">
                <a:solidFill>
                  <a:srgbClr val="FF0000"/>
                </a:solidFill>
              </a:rPr>
              <a:t>TRAO ĐỔI CHẤT Ở NGƯỜI</a:t>
            </a:r>
            <a:r>
              <a:rPr lang="en-US" sz="2400">
                <a:solidFill>
                  <a:srgbClr val="FF0000"/>
                </a:solidFill>
              </a:rPr>
              <a:t> ( Tiếp theo )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066800" y="3276600"/>
            <a:ext cx="70866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66"/>
                </a:solidFill>
              </a:rPr>
              <a:t>Nhờ cơ quan tuần hoàn mà quá trình trao đổi chất diễn ra ở bên trong cơ thể được thực hiện</a:t>
            </a:r>
            <a:endParaRPr lang="en-US" sz="240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1981200"/>
            <a:ext cx="73152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accent2"/>
                </a:solidFill>
              </a:rPr>
              <a:t>Điều gì sẽ xảy ra nếu một trong các cơ quan tham gia vào quá trình trao đổi chất ngừng hoạt động?</a:t>
            </a:r>
            <a:endParaRPr lang="en-US" sz="2400" i="1">
              <a:solidFill>
                <a:schemeClr val="accent2"/>
              </a:solidFill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3657600" y="685800"/>
            <a:ext cx="2819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    Môn Khoa học</a:t>
            </a: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676400" y="1146175"/>
            <a:ext cx="6477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Bài: </a:t>
            </a:r>
            <a:r>
              <a:rPr lang="en-US" sz="2400" b="1">
                <a:solidFill>
                  <a:srgbClr val="FF0000"/>
                </a:solidFill>
              </a:rPr>
              <a:t>TRAO ĐỔI CHẤT Ở NGƯỜI</a:t>
            </a:r>
            <a:r>
              <a:rPr lang="en-US" sz="2400">
                <a:solidFill>
                  <a:srgbClr val="FF0000"/>
                </a:solidFill>
              </a:rPr>
              <a:t> ( Tiếp theo )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38200" y="2987675"/>
            <a:ext cx="73152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err="1">
                <a:solidFill>
                  <a:srgbClr val="FF0066"/>
                </a:solidFill>
              </a:rPr>
              <a:t>Nếu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một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trong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các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cơ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quan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hô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hấp</a:t>
            </a:r>
            <a:r>
              <a:rPr lang="en-US" sz="2400" dirty="0">
                <a:solidFill>
                  <a:srgbClr val="FF0066"/>
                </a:solidFill>
              </a:rPr>
              <a:t>, </a:t>
            </a:r>
            <a:r>
              <a:rPr lang="en-US" sz="2400" dirty="0" err="1">
                <a:solidFill>
                  <a:srgbClr val="FF0066"/>
                </a:solidFill>
              </a:rPr>
              <a:t>bài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tiết</a:t>
            </a:r>
            <a:r>
              <a:rPr lang="en-US" sz="2400" dirty="0">
                <a:solidFill>
                  <a:srgbClr val="FF0066"/>
                </a:solidFill>
              </a:rPr>
              <a:t>, </a:t>
            </a:r>
            <a:r>
              <a:rPr lang="en-US" sz="2400" dirty="0" err="1">
                <a:solidFill>
                  <a:srgbClr val="FF0066"/>
                </a:solidFill>
              </a:rPr>
              <a:t>tuần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hoàn</a:t>
            </a:r>
            <a:r>
              <a:rPr lang="en-US" sz="2400" dirty="0">
                <a:solidFill>
                  <a:srgbClr val="FF0066"/>
                </a:solidFill>
              </a:rPr>
              <a:t>, </a:t>
            </a:r>
            <a:r>
              <a:rPr lang="en-US" sz="2400" dirty="0" err="1">
                <a:solidFill>
                  <a:srgbClr val="FF0066"/>
                </a:solidFill>
              </a:rPr>
              <a:t>tiêu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hóa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ngừng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hoạt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động</a:t>
            </a:r>
            <a:r>
              <a:rPr lang="en-US" sz="2400" dirty="0">
                <a:solidFill>
                  <a:srgbClr val="FF0066"/>
                </a:solidFill>
              </a:rPr>
              <a:t>, </a:t>
            </a:r>
            <a:r>
              <a:rPr lang="en-US" sz="2400" dirty="0" err="1">
                <a:solidFill>
                  <a:srgbClr val="FF0066"/>
                </a:solidFill>
              </a:rPr>
              <a:t>sư</a:t>
            </a:r>
            <a:r>
              <a:rPr lang="en-US" sz="2400" dirty="0">
                <a:solidFill>
                  <a:srgbClr val="FF0066"/>
                </a:solidFill>
              </a:rPr>
              <a:t>̣ </a:t>
            </a:r>
            <a:r>
              <a:rPr lang="en-US" sz="2400" dirty="0" err="1">
                <a:solidFill>
                  <a:srgbClr val="FF0066"/>
                </a:solidFill>
              </a:rPr>
              <a:t>trao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đổi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chất</a:t>
            </a:r>
            <a:r>
              <a:rPr lang="en-US" sz="2400" dirty="0">
                <a:solidFill>
                  <a:srgbClr val="FF0066"/>
                </a:solidFill>
              </a:rPr>
              <a:t> sẽ </a:t>
            </a:r>
            <a:r>
              <a:rPr lang="en-US" sz="2400" dirty="0" err="1">
                <a:solidFill>
                  <a:srgbClr val="FF0066"/>
                </a:solidFill>
              </a:rPr>
              <a:t>ngừng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hoạt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động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va</a:t>
            </a:r>
            <a:r>
              <a:rPr lang="en-US" sz="2400" dirty="0">
                <a:solidFill>
                  <a:srgbClr val="FF0066"/>
                </a:solidFill>
              </a:rPr>
              <a:t>̀ </a:t>
            </a:r>
            <a:r>
              <a:rPr lang="en-US" sz="2400" dirty="0" err="1">
                <a:solidFill>
                  <a:srgbClr val="FF0066"/>
                </a:solidFill>
              </a:rPr>
              <a:t>cơ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thê</a:t>
            </a:r>
            <a:r>
              <a:rPr lang="en-US" sz="2400" dirty="0">
                <a:solidFill>
                  <a:srgbClr val="FF0066"/>
                </a:solidFill>
              </a:rPr>
              <a:t>̉ sẽ </a:t>
            </a:r>
            <a:r>
              <a:rPr lang="en-US" sz="2400" dirty="0" err="1">
                <a:solidFill>
                  <a:srgbClr val="FF0066"/>
                </a:solidFill>
              </a:rPr>
              <a:t>chết</a:t>
            </a:r>
            <a:endParaRPr lang="en-US" sz="24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94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657600" y="685800"/>
            <a:ext cx="2819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    Môn Khoa học</a:t>
            </a: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676400" y="1146175"/>
            <a:ext cx="6477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Bài: </a:t>
            </a:r>
            <a:r>
              <a:rPr lang="en-US" sz="2400" b="1">
                <a:solidFill>
                  <a:srgbClr val="FF0000"/>
                </a:solidFill>
              </a:rPr>
              <a:t>TRAO ĐỔI CHẤT Ở NGƯỜI</a:t>
            </a:r>
            <a:r>
              <a:rPr lang="en-US" sz="2400">
                <a:solidFill>
                  <a:srgbClr val="FF0000"/>
                </a:solidFill>
              </a:rPr>
              <a:t> ( Tiếp theo )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219200" y="2362200"/>
            <a:ext cx="3352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dirty="0" err="1">
                <a:solidFill>
                  <a:srgbClr val="FF0066"/>
                </a:solidFill>
              </a:rPr>
              <a:t>Bài</a:t>
            </a:r>
            <a:r>
              <a:rPr lang="en-US" sz="2400" b="1" i="1" u="sng" dirty="0">
                <a:solidFill>
                  <a:srgbClr val="FF0066"/>
                </a:solidFill>
              </a:rPr>
              <a:t> </a:t>
            </a:r>
            <a:r>
              <a:rPr lang="en-US" sz="2400" b="1" i="1" u="sng" dirty="0" err="1">
                <a:solidFill>
                  <a:srgbClr val="FF0066"/>
                </a:solidFill>
              </a:rPr>
              <a:t>học</a:t>
            </a:r>
            <a:r>
              <a:rPr lang="en-US" sz="2400" b="1" i="1" u="sng" dirty="0">
                <a:solidFill>
                  <a:srgbClr val="FF0066"/>
                </a:solidFill>
              </a:rPr>
              <a:t> </a:t>
            </a:r>
            <a:r>
              <a:rPr lang="en-US" sz="2400" b="1" i="1" u="sng" dirty="0">
                <a:solidFill>
                  <a:srgbClr val="FF0066"/>
                </a:solidFill>
                <a:sym typeface="Wingdings" panose="05000000000000000000" pitchFamily="2" charset="2"/>
              </a:rPr>
              <a:t> (</a:t>
            </a:r>
            <a:r>
              <a:rPr lang="en-US" sz="2400" b="1" i="1" u="sng" dirty="0" err="1">
                <a:solidFill>
                  <a:srgbClr val="FF0066"/>
                </a:solidFill>
                <a:sym typeface="Wingdings" panose="05000000000000000000" pitchFamily="2" charset="2"/>
              </a:rPr>
              <a:t>viết</a:t>
            </a:r>
            <a:r>
              <a:rPr lang="en-US" sz="2400" b="1" i="1" u="sng" dirty="0">
                <a:solidFill>
                  <a:srgbClr val="FF0066"/>
                </a:solidFill>
                <a:sym typeface="Wingdings" panose="05000000000000000000" pitchFamily="2" charset="2"/>
              </a:rPr>
              <a:t> </a:t>
            </a:r>
            <a:r>
              <a:rPr lang="en-US" sz="2400" b="1" i="1" u="sng" dirty="0" err="1">
                <a:solidFill>
                  <a:srgbClr val="FF0066"/>
                </a:solidFill>
                <a:sym typeface="Wingdings" panose="05000000000000000000" pitchFamily="2" charset="2"/>
              </a:rPr>
              <a:t>vở</a:t>
            </a:r>
            <a:r>
              <a:rPr lang="en-US" sz="2400" b="1" i="1" u="sng" dirty="0">
                <a:solidFill>
                  <a:srgbClr val="FF0066"/>
                </a:solidFill>
                <a:sym typeface="Wingdings" panose="05000000000000000000" pitchFamily="2" charset="2"/>
              </a:rPr>
              <a:t>)</a:t>
            </a:r>
            <a:endParaRPr lang="en-US" sz="2400" b="1" i="1" u="sng" dirty="0">
              <a:solidFill>
                <a:srgbClr val="FF0066"/>
              </a:solidFill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1752600" y="3124200"/>
            <a:ext cx="28956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295400" y="2819400"/>
            <a:ext cx="7391400" cy="30464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i="1" dirty="0" err="1">
                <a:solidFill>
                  <a:srgbClr val="6600CC"/>
                </a:solidFill>
              </a:rPr>
              <a:t>Nhơ</a:t>
            </a:r>
            <a:r>
              <a:rPr lang="en-US" sz="3200" i="1" dirty="0">
                <a:solidFill>
                  <a:srgbClr val="6600CC"/>
                </a:solidFill>
              </a:rPr>
              <a:t>̀ </a:t>
            </a:r>
            <a:r>
              <a:rPr lang="en-US" sz="3200" i="1" dirty="0" err="1">
                <a:solidFill>
                  <a:srgbClr val="6600CC"/>
                </a:solidFill>
              </a:rPr>
              <a:t>sư</a:t>
            </a:r>
            <a:r>
              <a:rPr lang="en-US" sz="3200" i="1" dirty="0">
                <a:solidFill>
                  <a:srgbClr val="6600CC"/>
                </a:solidFill>
              </a:rPr>
              <a:t>̣ </a:t>
            </a:r>
            <a:r>
              <a:rPr lang="en-US" sz="3200" i="1" dirty="0" err="1">
                <a:solidFill>
                  <a:srgbClr val="6600CC"/>
                </a:solidFill>
              </a:rPr>
              <a:t>hoạt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động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phối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hợp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nhịp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nhàng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của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các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cơ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quan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hô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hấp</a:t>
            </a:r>
            <a:r>
              <a:rPr lang="en-US" sz="3200" i="1" dirty="0">
                <a:solidFill>
                  <a:srgbClr val="6600CC"/>
                </a:solidFill>
              </a:rPr>
              <a:t>, </a:t>
            </a:r>
            <a:r>
              <a:rPr lang="en-US" sz="3200" i="1" dirty="0" err="1">
                <a:solidFill>
                  <a:srgbClr val="6600CC"/>
                </a:solidFill>
              </a:rPr>
              <a:t>tiêu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hóa</a:t>
            </a:r>
            <a:r>
              <a:rPr lang="en-US" sz="3200" i="1" dirty="0">
                <a:solidFill>
                  <a:srgbClr val="6600CC"/>
                </a:solidFill>
              </a:rPr>
              <a:t>, </a:t>
            </a:r>
            <a:r>
              <a:rPr lang="en-US" sz="3200" i="1" dirty="0" err="1">
                <a:solidFill>
                  <a:srgbClr val="6600CC"/>
                </a:solidFill>
              </a:rPr>
              <a:t>tuần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hoàn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va</a:t>
            </a:r>
            <a:r>
              <a:rPr lang="en-US" sz="3200" i="1" dirty="0">
                <a:solidFill>
                  <a:srgbClr val="6600CC"/>
                </a:solidFill>
              </a:rPr>
              <a:t>̀ </a:t>
            </a:r>
            <a:r>
              <a:rPr lang="en-US" sz="3200" i="1" dirty="0" err="1">
                <a:solidFill>
                  <a:srgbClr val="6600CC"/>
                </a:solidFill>
              </a:rPr>
              <a:t>bài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tiết</a:t>
            </a:r>
            <a:r>
              <a:rPr lang="en-US" sz="3200" i="1" dirty="0">
                <a:solidFill>
                  <a:srgbClr val="6600CC"/>
                </a:solidFill>
              </a:rPr>
              <a:t> mà </a:t>
            </a:r>
            <a:r>
              <a:rPr lang="en-US" sz="3200" i="1" dirty="0" err="1">
                <a:solidFill>
                  <a:srgbClr val="6600CC"/>
                </a:solidFill>
              </a:rPr>
              <a:t>sư</a:t>
            </a:r>
            <a:r>
              <a:rPr lang="en-US" sz="3200" i="1" dirty="0">
                <a:solidFill>
                  <a:srgbClr val="6600CC"/>
                </a:solidFill>
              </a:rPr>
              <a:t>̣ </a:t>
            </a:r>
            <a:r>
              <a:rPr lang="en-US" sz="3200" i="1" dirty="0" err="1">
                <a:solidFill>
                  <a:srgbClr val="6600CC"/>
                </a:solidFill>
              </a:rPr>
              <a:t>trao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đổi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chất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diễn</a:t>
            </a:r>
            <a:r>
              <a:rPr lang="en-US" sz="3200" i="1" dirty="0">
                <a:solidFill>
                  <a:srgbClr val="6600CC"/>
                </a:solidFill>
              </a:rPr>
              <a:t> ra </a:t>
            </a:r>
            <a:r>
              <a:rPr lang="en-US" sz="3200" i="1" dirty="0" err="1">
                <a:solidFill>
                  <a:srgbClr val="6600CC"/>
                </a:solidFill>
              </a:rPr>
              <a:t>bình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thường</a:t>
            </a:r>
            <a:r>
              <a:rPr lang="en-US" sz="3200" i="1" dirty="0">
                <a:solidFill>
                  <a:srgbClr val="6600CC"/>
                </a:solidFill>
              </a:rPr>
              <a:t>, </a:t>
            </a:r>
            <a:r>
              <a:rPr lang="en-US" sz="3200" i="1" dirty="0" err="1">
                <a:solidFill>
                  <a:srgbClr val="6600CC"/>
                </a:solidFill>
              </a:rPr>
              <a:t>cơ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thê</a:t>
            </a:r>
            <a:r>
              <a:rPr lang="en-US" sz="3200" i="1" dirty="0">
                <a:solidFill>
                  <a:srgbClr val="6600CC"/>
                </a:solidFill>
              </a:rPr>
              <a:t>̉ </a:t>
            </a:r>
            <a:r>
              <a:rPr lang="en-US" sz="3200" i="1" dirty="0" err="1">
                <a:solidFill>
                  <a:srgbClr val="6600CC"/>
                </a:solidFill>
              </a:rPr>
              <a:t>khỏe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mạnh</a:t>
            </a:r>
            <a:r>
              <a:rPr lang="en-US" sz="3200" i="1" dirty="0">
                <a:solidFill>
                  <a:srgbClr val="6600CC"/>
                </a:solidFill>
              </a:rPr>
              <a:t>. </a:t>
            </a:r>
            <a:r>
              <a:rPr lang="en-US" sz="3200" i="1" dirty="0" err="1">
                <a:solidFill>
                  <a:srgbClr val="6600CC"/>
                </a:solidFill>
              </a:rPr>
              <a:t>Nếu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một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trong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các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cơ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quan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trên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ngừng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hoạt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động</a:t>
            </a:r>
            <a:r>
              <a:rPr lang="en-US" sz="3200" i="1" dirty="0">
                <a:solidFill>
                  <a:srgbClr val="6600CC"/>
                </a:solidFill>
              </a:rPr>
              <a:t>, </a:t>
            </a:r>
            <a:r>
              <a:rPr lang="en-US" sz="3200" i="1" dirty="0" err="1">
                <a:solidFill>
                  <a:srgbClr val="6600CC"/>
                </a:solidFill>
              </a:rPr>
              <a:t>cơ</a:t>
            </a:r>
            <a:r>
              <a:rPr lang="en-US" sz="3200" i="1" dirty="0">
                <a:solidFill>
                  <a:srgbClr val="6600CC"/>
                </a:solidFill>
              </a:rPr>
              <a:t> </a:t>
            </a:r>
            <a:r>
              <a:rPr lang="en-US" sz="3200" i="1" dirty="0" err="1">
                <a:solidFill>
                  <a:srgbClr val="6600CC"/>
                </a:solidFill>
              </a:rPr>
              <a:t>thê</a:t>
            </a:r>
            <a:r>
              <a:rPr lang="en-US" sz="3200" i="1" dirty="0">
                <a:solidFill>
                  <a:srgbClr val="6600CC"/>
                </a:solidFill>
              </a:rPr>
              <a:t>̉ sẽ </a:t>
            </a:r>
            <a:r>
              <a:rPr lang="en-US" sz="3200" i="1" dirty="0" err="1">
                <a:solidFill>
                  <a:srgbClr val="6600CC"/>
                </a:solidFill>
              </a:rPr>
              <a:t>chết</a:t>
            </a:r>
            <a:r>
              <a:rPr lang="en-US" sz="3200" i="1" dirty="0">
                <a:solidFill>
                  <a:srgbClr val="6600CC"/>
                </a:solidFill>
              </a:rPr>
              <a:t>.</a:t>
            </a:r>
            <a:endParaRPr lang="en-US" sz="3200" i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04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POINSET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6707982" y="150018"/>
            <a:ext cx="1981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3hruler220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2286000"/>
            <a:ext cx="330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3hruler220t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6375400"/>
            <a:ext cx="4419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410200"/>
            <a:ext cx="11557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410200"/>
            <a:ext cx="11557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5486400"/>
            <a:ext cx="11557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914400" y="1828800"/>
            <a:ext cx="7010400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vi-VN" sz="8800" b="1" dirty="0">
                <a:solidFill>
                  <a:srgbClr val="CC3300"/>
                </a:solidFill>
              </a:rPr>
              <a:t>dặn dò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45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45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45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45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45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  <p:bldP spid="24587" grpId="1"/>
      <p:bldP spid="2458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7" name="Rectangles 56326"/>
          <p:cNvSpPr/>
          <p:nvPr/>
        </p:nvSpPr>
        <p:spPr>
          <a:xfrm>
            <a:off x="0" y="0"/>
            <a:ext cx="9234488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marL="609600" lvl="0" indent="-609600">
              <a:buNone/>
            </a:pPr>
            <a:r>
              <a:rPr sz="2800" b="1">
                <a:solidFill>
                  <a:schemeClr val="accent2"/>
                </a:solidFill>
              </a:rPr>
              <a:t>1. </a:t>
            </a:r>
            <a:r>
              <a:rPr sz="2800" b="1" err="1">
                <a:solidFill>
                  <a:schemeClr val="accent2"/>
                </a:solidFill>
              </a:rPr>
              <a:t>Tranh</a:t>
            </a:r>
            <a:r>
              <a:rPr sz="2800" b="1">
                <a:solidFill>
                  <a:schemeClr val="accent2"/>
                </a:solidFill>
              </a:rPr>
              <a:t> </a:t>
            </a:r>
            <a:r>
              <a:rPr sz="2800" b="1" err="1">
                <a:solidFill>
                  <a:schemeClr val="accent2"/>
                </a:solidFill>
              </a:rPr>
              <a:t>vẽ</a:t>
            </a:r>
            <a:r>
              <a:rPr sz="2800" b="1">
                <a:solidFill>
                  <a:schemeClr val="accent2"/>
                </a:solidFill>
              </a:rPr>
              <a:t> </a:t>
            </a:r>
            <a:r>
              <a:rPr sz="2800" b="1" err="1">
                <a:solidFill>
                  <a:schemeClr val="accent2"/>
                </a:solidFill>
              </a:rPr>
              <a:t>cảnh</a:t>
            </a:r>
            <a:r>
              <a:rPr sz="2800" b="1">
                <a:solidFill>
                  <a:schemeClr val="accent2"/>
                </a:solidFill>
              </a:rPr>
              <a:t> </a:t>
            </a:r>
            <a:r>
              <a:rPr sz="2800" b="1" err="1">
                <a:solidFill>
                  <a:schemeClr val="accent2"/>
                </a:solidFill>
              </a:rPr>
              <a:t>gì</a:t>
            </a:r>
            <a:r>
              <a:rPr sz="2800" b="1">
                <a:solidFill>
                  <a:schemeClr val="accent2"/>
                </a:solidFill>
              </a:rPr>
              <a:t>?</a:t>
            </a:r>
            <a:endParaRPr sz="2800" b="1">
              <a:solidFill>
                <a:schemeClr val="accent2"/>
              </a:solidFill>
            </a:endParaRPr>
          </a:p>
        </p:txBody>
      </p:sp>
      <p:sp>
        <p:nvSpPr>
          <p:cNvPr id="56328" name="Text Box 56327"/>
          <p:cNvSpPr txBox="1"/>
          <p:nvPr/>
        </p:nvSpPr>
        <p:spPr>
          <a:xfrm>
            <a:off x="0" y="457200"/>
            <a:ext cx="8991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sz="28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2.Trong </a:t>
            </a:r>
            <a:r>
              <a:rPr sz="28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sz="28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sz="28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sz="28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8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sz="28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sz="28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sz="28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sz="28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sz="28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sz="28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sz="28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sz="28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8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8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sz="28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sz="28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sz="28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sz="28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sz="28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sz="28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sz="2800" b="1" u="sng">
              <a:solidFill>
                <a:schemeClr val="accent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6337" name="Picture 56336" descr="KH4-6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1447800"/>
            <a:ext cx="6858000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  <p:bldP spid="563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Text Box 58369"/>
          <p:cNvSpPr txBox="1"/>
          <p:nvPr/>
        </p:nvSpPr>
        <p:spPr>
          <a:xfrm>
            <a:off x="1066800" y="1600200"/>
            <a:ext cx="7010400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sz="3200" b="1">
              <a:solidFill>
                <a:schemeClr val="accent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err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sz="3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sz="3200" b="1">
              <a:solidFill>
                <a:schemeClr val="accent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5" name="Rectangles 59394"/>
          <p:cNvSpPr/>
          <p:nvPr/>
        </p:nvSpPr>
        <p:spPr>
          <a:xfrm>
            <a:off x="533400" y="1143000"/>
            <a:ext cx="78486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ô-xi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các-bô-níc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b="1">
              <a:solidFill>
                <a:srgbClr val="0066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9398" name="Rectangles 59397"/>
          <p:cNvSpPr/>
          <p:nvPr/>
        </p:nvSpPr>
        <p:spPr>
          <a:xfrm>
            <a:off x="533400" y="2741930"/>
            <a:ext cx="78486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Trao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đổi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chất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là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quá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trình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cơ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thể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lấy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thức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ăn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nước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không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khí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từ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môi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trường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và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thải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ra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môi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trường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những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chất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thừa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cặn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bã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sz="2800" b="1">
              <a:solidFill>
                <a:srgbClr val="0066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9402" name="Rectangles 59401"/>
          <p:cNvSpPr/>
          <p:nvPr/>
        </p:nvSpPr>
        <p:spPr>
          <a:xfrm>
            <a:off x="609600" y="4191000"/>
            <a:ext cx="7848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người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thực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vật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động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vật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có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trao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đổi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chất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với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môi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trường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thì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mới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sống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được</a:t>
            </a:r>
            <a:r>
              <a:rPr sz="2800" b="1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sz="2800" b="1">
              <a:solidFill>
                <a:srgbClr val="0066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0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charRg st="0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charRg st="0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8">
                                            <p:txEl>
                                              <p:charRg st="0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402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8" name="Rectangles 95237"/>
          <p:cNvSpPr/>
          <p:nvPr/>
        </p:nvSpPr>
        <p:spPr>
          <a:xfrm>
            <a:off x="3810000" y="2133600"/>
            <a:ext cx="1295400" cy="247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CƠ</a:t>
            </a:r>
            <a:endParaRPr lang="en-US" sz="3600" b="1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sz="3600" b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THỂ</a:t>
            </a:r>
            <a:endParaRPr lang="en-US" sz="3600" b="1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sz="3600" b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NGƯỜI</a:t>
            </a:r>
            <a:endParaRPr lang="en-US" sz="3600" b="1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5239" name="Rectangles 95238"/>
          <p:cNvSpPr/>
          <p:nvPr/>
        </p:nvSpPr>
        <p:spPr>
          <a:xfrm>
            <a:off x="609600" y="914400"/>
            <a:ext cx="2286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LẤY VÀO</a:t>
            </a:r>
            <a:endParaRPr lang="en-US" sz="3600" b="1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5240" name="Rectangles 95239"/>
          <p:cNvSpPr/>
          <p:nvPr/>
        </p:nvSpPr>
        <p:spPr>
          <a:xfrm>
            <a:off x="6248400" y="914400"/>
            <a:ext cx="2286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THẢI RA</a:t>
            </a:r>
            <a:endParaRPr lang="en-US" sz="3600" b="1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5241" name="Rectangles 95240"/>
          <p:cNvSpPr/>
          <p:nvPr/>
        </p:nvSpPr>
        <p:spPr>
          <a:xfrm>
            <a:off x="609600" y="2209800"/>
            <a:ext cx="1676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400" b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Khí ô-xi</a:t>
            </a:r>
            <a:endParaRPr lang="en-US" sz="2400" b="1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5242" name="Rectangles 95241"/>
          <p:cNvSpPr/>
          <p:nvPr/>
        </p:nvSpPr>
        <p:spPr>
          <a:xfrm>
            <a:off x="685800" y="3429000"/>
            <a:ext cx="1676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800" b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Thức ăn</a:t>
            </a:r>
            <a:endParaRPr lang="en-US" sz="2800" b="1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5243" name="Rectangles 95242"/>
          <p:cNvSpPr/>
          <p:nvPr/>
        </p:nvSpPr>
        <p:spPr>
          <a:xfrm>
            <a:off x="762000" y="4800600"/>
            <a:ext cx="1447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Nước</a:t>
            </a:r>
            <a:endParaRPr lang="en-US" sz="3600" b="1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5247" name="Rectangles 95246"/>
          <p:cNvSpPr/>
          <p:nvPr/>
        </p:nvSpPr>
        <p:spPr>
          <a:xfrm>
            <a:off x="6324600" y="2133600"/>
            <a:ext cx="1828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400" b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Khí các-bô-níc</a:t>
            </a:r>
            <a:endParaRPr lang="en-US" sz="2400" b="1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5248" name="Rectangles 95247"/>
          <p:cNvSpPr/>
          <p:nvPr/>
        </p:nvSpPr>
        <p:spPr>
          <a:xfrm>
            <a:off x="6477000" y="3429000"/>
            <a:ext cx="1447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800" b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Phân</a:t>
            </a:r>
            <a:endParaRPr lang="en-US" sz="2800" b="1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5249" name="Rectangles 95248"/>
          <p:cNvSpPr/>
          <p:nvPr/>
        </p:nvSpPr>
        <p:spPr>
          <a:xfrm>
            <a:off x="6477000" y="4724400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Nước tiểu, mồ hôi</a:t>
            </a:r>
            <a:endParaRPr lang="en-US" sz="3600" b="1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5250" name="Straight Connector 95249"/>
          <p:cNvSpPr/>
          <p:nvPr/>
        </p:nvSpPr>
        <p:spPr>
          <a:xfrm>
            <a:off x="2514600" y="2438400"/>
            <a:ext cx="12192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5251" name="Straight Connector 95250"/>
          <p:cNvSpPr/>
          <p:nvPr/>
        </p:nvSpPr>
        <p:spPr>
          <a:xfrm>
            <a:off x="2590800" y="3581400"/>
            <a:ext cx="1143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5252" name="Straight Connector 95251"/>
          <p:cNvSpPr/>
          <p:nvPr/>
        </p:nvSpPr>
        <p:spPr>
          <a:xfrm flipV="1">
            <a:off x="2514600" y="4419600"/>
            <a:ext cx="11430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5256" name="Straight Connector 95255"/>
          <p:cNvSpPr/>
          <p:nvPr/>
        </p:nvSpPr>
        <p:spPr>
          <a:xfrm flipV="1">
            <a:off x="5181600" y="2438400"/>
            <a:ext cx="838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5257" name="Straight Connector 95256"/>
          <p:cNvSpPr/>
          <p:nvPr/>
        </p:nvSpPr>
        <p:spPr>
          <a:xfrm>
            <a:off x="5105400" y="3581400"/>
            <a:ext cx="1143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5258" name="Straight Connector 95257"/>
          <p:cNvSpPr/>
          <p:nvPr/>
        </p:nvSpPr>
        <p:spPr>
          <a:xfrm>
            <a:off x="5334000" y="4572000"/>
            <a:ext cx="9144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3657600" y="685800"/>
            <a:ext cx="2286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Môn Khoa học</a:t>
            </a: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676400" y="1146175"/>
            <a:ext cx="6477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Bài: </a:t>
            </a:r>
            <a:r>
              <a:rPr lang="en-US" sz="2400" b="1">
                <a:solidFill>
                  <a:srgbClr val="FF0000"/>
                </a:solidFill>
              </a:rPr>
              <a:t>TRAO ĐỔI CHẤT Ở NGƯỜI</a:t>
            </a:r>
            <a:r>
              <a:rPr lang="en-US" sz="2400">
                <a:solidFill>
                  <a:srgbClr val="FF0000"/>
                </a:solidFill>
              </a:rPr>
              <a:t> ( Tiếp theo )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14400" y="1905000"/>
            <a:ext cx="75438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Chỉ </a:t>
            </a:r>
            <a:r>
              <a:rPr lang="en-US" sz="2400" dirty="0" err="1">
                <a:solidFill>
                  <a:srgbClr val="FF0000"/>
                </a:solidFill>
              </a:rPr>
              <a:t>vào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từng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hình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ơ</a:t>
            </a:r>
            <a:r>
              <a:rPr lang="en-US" sz="2400" dirty="0">
                <a:solidFill>
                  <a:srgbClr val="FF0000"/>
                </a:solidFill>
              </a:rPr>
              <a:t>̉ </a:t>
            </a:r>
            <a:r>
              <a:rPr lang="en-US" sz="2400" dirty="0" err="1">
                <a:solidFill>
                  <a:srgbClr val="FF0000"/>
                </a:solidFill>
              </a:rPr>
              <a:t>trang</a:t>
            </a:r>
            <a:r>
              <a:rPr lang="en-US" sz="2400" dirty="0">
                <a:solidFill>
                  <a:srgbClr val="FF0000"/>
                </a:solidFill>
              </a:rPr>
              <a:t> 8 SGK, </a:t>
            </a:r>
            <a:r>
              <a:rPr lang="en-US" sz="2400" dirty="0" err="1">
                <a:solidFill>
                  <a:srgbClr val="FF0000"/>
                </a:solidFill>
              </a:rPr>
              <a:t>nói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tên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va</a:t>
            </a:r>
            <a:r>
              <a:rPr lang="en-US" sz="2400" dirty="0">
                <a:solidFill>
                  <a:srgbClr val="FF0000"/>
                </a:solidFill>
              </a:rPr>
              <a:t>̀ </a:t>
            </a:r>
            <a:r>
              <a:rPr lang="en-US" sz="2400" dirty="0" err="1">
                <a:solidFill>
                  <a:srgbClr val="FF0000"/>
                </a:solidFill>
              </a:rPr>
              <a:t>chức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năng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của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từng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quan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84582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125" name="Picture 5" descr="9245F4A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14400" y="266700"/>
            <a:ext cx="71628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 flipH="1">
            <a:off x="304800" y="1447800"/>
            <a:ext cx="1828800" cy="856617"/>
          </a:xfrm>
          <a:prstGeom prst="wedgeRoundRectCallout">
            <a:avLst>
              <a:gd name="adj1" fmla="val -44884"/>
              <a:gd name="adj2" fmla="val 950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 quan tiêu hoá</a:t>
            </a:r>
            <a:endParaRPr lang="x-none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 flipH="1">
            <a:off x="-32795" y="4553584"/>
            <a:ext cx="1828800" cy="856617"/>
          </a:xfrm>
          <a:prstGeom prst="wedgeRoundRectCallout">
            <a:avLst>
              <a:gd name="adj1" fmla="val -44884"/>
              <a:gd name="adj2" fmla="val 950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 quan hô hấp</a:t>
            </a:r>
            <a:endParaRPr lang="x-none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391400" y="4516207"/>
            <a:ext cx="1752600" cy="856617"/>
          </a:xfrm>
          <a:prstGeom prst="wedgeRoundRectCallout">
            <a:avLst>
              <a:gd name="adj1" fmla="val -44884"/>
              <a:gd name="adj2" fmla="val 950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 quan bài tiết</a:t>
            </a:r>
            <a:endParaRPr lang="x-none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410200" y="653684"/>
            <a:ext cx="1752600" cy="856617"/>
          </a:xfrm>
          <a:prstGeom prst="wedgeRoundRectCallout">
            <a:avLst>
              <a:gd name="adj1" fmla="val -44884"/>
              <a:gd name="adj2" fmla="val 950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 quan </a:t>
            </a:r>
            <a:r>
              <a:rPr lang="x-non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 hoàn</a:t>
            </a:r>
            <a:endParaRPr lang="x-none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6200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Trong số những cơ quan ở các hình trên, cơ quan nào trực tiếp thực hiện quá trình trao đổi chất giữa cơ thể với môi trường bên ngoài? </a:t>
            </a:r>
            <a:endParaRPr lang="en-US" sz="2400">
              <a:solidFill>
                <a:schemeClr val="accent2"/>
              </a:solidFill>
            </a:endParaRPr>
          </a:p>
        </p:txBody>
      </p:sp>
      <p:pic>
        <p:nvPicPr>
          <p:cNvPr id="6149" name="Picture 5" descr="9245F4A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0700" y="1752600"/>
            <a:ext cx="51054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667000" y="4343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val 4"/>
          <p:cNvSpPr/>
          <p:nvPr/>
        </p:nvSpPr>
        <p:spPr>
          <a:xfrm>
            <a:off x="2590800" y="6096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Oval 5"/>
          <p:cNvSpPr/>
          <p:nvPr/>
        </p:nvSpPr>
        <p:spPr>
          <a:xfrm>
            <a:off x="5867400" y="6096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4861</Words>
  <Application>WPS Presentation</Application>
  <PresentationFormat>On-screen Show (4:3)</PresentationFormat>
  <Paragraphs>249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SimSun</vt:lpstr>
      <vt:lpstr>Wingdings</vt:lpstr>
      <vt:lpstr>Times New Roman</vt:lpstr>
      <vt:lpstr>Calibri Light</vt:lpstr>
      <vt:lpstr>.VnTime</vt:lpstr>
      <vt:lpstr>Calibri</vt:lpstr>
      <vt:lpstr>.VnTimeH</vt:lpstr>
      <vt:lpstr>Segoe Print</vt:lpstr>
      <vt:lpstr>Microsoft YaHei</vt:lpstr>
      <vt:lpstr>Arial Unicode MS</vt:lpstr>
      <vt:lpstr>VNI-Helve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Ngoài cơ quan bài tiết nước tiểu, các tuyến mồ hôi ở da cũng góp phần lọc máu. Các chất thừa, chất độc cũng được thải qua mồ hôi.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- ETH0 -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trung</dc:creator>
  <cp:lastModifiedBy>dell</cp:lastModifiedBy>
  <cp:revision>108</cp:revision>
  <dcterms:created xsi:type="dcterms:W3CDTF">2010-10-14T01:11:00Z</dcterms:created>
  <dcterms:modified xsi:type="dcterms:W3CDTF">2021-09-21T13:10:50Z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16639EF614E647B1A0C2806A73702BA0</vt:lpwstr>
  </property>
  <property fmtid="{D5CDD505-2E9C-101B-9397-08002B2CF9AE}" pid="3" name="KSOProductBuildVer">
    <vt:lpwstr>1033-11.2.0.10265</vt:lpwstr>
  </property>
</Properties>
</file>